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5"/>
  </p:notesMasterIdLst>
  <p:sldIdLst>
    <p:sldId id="257" r:id="rId2"/>
    <p:sldId id="258" r:id="rId3"/>
    <p:sldId id="2007578250" r:id="rId4"/>
    <p:sldId id="271" r:id="rId5"/>
    <p:sldId id="2007578253" r:id="rId6"/>
    <p:sldId id="282" r:id="rId7"/>
    <p:sldId id="394" r:id="rId8"/>
    <p:sldId id="2007578255" r:id="rId9"/>
    <p:sldId id="2007578254" r:id="rId10"/>
    <p:sldId id="395" r:id="rId11"/>
    <p:sldId id="2007578257" r:id="rId12"/>
    <p:sldId id="2007578256" r:id="rId13"/>
    <p:sldId id="2007578252" r:id="rId14"/>
  </p:sldIdLst>
  <p:sldSz cx="12192000" cy="6858000"/>
  <p:notesSz cx="6858000" cy="9144000"/>
  <p:embeddedFontLst>
    <p:embeddedFont>
      <p:font typeface="思源宋体 CN Heavy" panose="02010600030101010101" charset="-122"/>
      <p:bold r:id="rId16"/>
    </p:embeddedFont>
    <p:embeddedFont>
      <p:font typeface="Microsoft YaHei" panose="020B0503020204020204" pitchFamily="34" charset="-122"/>
      <p:regular r:id="rId17"/>
      <p:bold r:id="rId18"/>
    </p:embeddedFont>
    <p:embeddedFont>
      <p:font typeface="Constantia" panose="02030602050306030303" pitchFamily="18" charset="0"/>
      <p:regular r:id="rId19"/>
      <p:bold r:id="rId20"/>
      <p:italic r:id="rId21"/>
      <p:boldItalic r:id="rId22"/>
    </p:embeddedFont>
    <p:embeddedFont>
      <p:font typeface="Freestyle Script" panose="030804020302050B0404" pitchFamily="66" charset="0"/>
      <p:regular r:id="rId23"/>
    </p:embeddedFont>
    <p:embeddedFont>
      <p:font typeface="Tahoma" panose="020B0604030504040204" pitchFamily="34" charset="0"/>
      <p:regular r:id="rId24"/>
      <p:bold r:id="rId25"/>
    </p:embeddedFont>
    <p:embeddedFont>
      <p:font typeface="等线" panose="02010600030101010101" pitchFamily="2" charset="-122"/>
      <p:regular r:id="rId26"/>
      <p:bold r:id="rId27"/>
    </p:embeddedFont>
    <p:embeddedFont>
      <p:font typeface="等线 Light" panose="02010600030101010101" pitchFamily="2" charset="-122"/>
      <p:regular r:id="rId28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邵 逸轩" initials="邵" lastIdx="1" clrIdx="0">
    <p:extLst>
      <p:ext uri="{19B8F6BF-5375-455C-9EA6-DF929625EA0E}">
        <p15:presenceInfo xmlns:p15="http://schemas.microsoft.com/office/powerpoint/2012/main" userId="01ea57ca0bac419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FA7"/>
    <a:srgbClr val="FAE9CF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278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90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jpeg>
</file>

<file path=ppt/media/image20.png>
</file>

<file path=ppt/media/image21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思源宋体 CN Heavy" panose="02020900000000000000" pitchFamily="18" charset="-122"/>
                <a:ea typeface="思源宋体 CN Heavy" panose="02020900000000000000" pitchFamily="18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思源宋体 CN Heavy" panose="02020900000000000000" pitchFamily="18" charset="-122"/>
                <a:ea typeface="思源宋体 CN Heavy" panose="02020900000000000000" pitchFamily="18" charset="-122"/>
              </a:defRPr>
            </a:lvl1pPr>
          </a:lstStyle>
          <a:p>
            <a:fld id="{DAA0A8E0-2785-4D86-B33C-54FBAE1F662A}" type="datetimeFigureOut">
              <a:rPr lang="zh-CN" altLang="en-US" smtClean="0"/>
              <a:pPr/>
              <a:t>2023/12/7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思源宋体 CN Heavy" panose="02020900000000000000" pitchFamily="18" charset="-122"/>
                <a:ea typeface="思源宋体 CN Heavy" panose="02020900000000000000" pitchFamily="18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思源宋体 CN Heavy" panose="02020900000000000000" pitchFamily="18" charset="-122"/>
                <a:ea typeface="思源宋体 CN Heavy" panose="02020900000000000000" pitchFamily="18" charset="-122"/>
              </a:defRPr>
            </a:lvl1pPr>
          </a:lstStyle>
          <a:p>
            <a:fld id="{60D21394-B45D-4E63-B78A-64458C408EE8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735514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思源宋体 CN Heavy" panose="02020900000000000000" pitchFamily="18" charset="-122"/>
        <a:ea typeface="思源宋体 CN Heavy" panose="02020900000000000000" pitchFamily="18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思源宋体 CN Heavy" panose="02020900000000000000" pitchFamily="18" charset="-122"/>
        <a:ea typeface="思源宋体 CN Heavy" panose="02020900000000000000" pitchFamily="18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思源宋体 CN Heavy" panose="02020900000000000000" pitchFamily="18" charset="-122"/>
        <a:ea typeface="思源宋体 CN Heavy" panose="02020900000000000000" pitchFamily="18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思源宋体 CN Heavy" panose="02020900000000000000" pitchFamily="18" charset="-122"/>
        <a:ea typeface="思源宋体 CN Heavy" panose="02020900000000000000" pitchFamily="18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思源宋体 CN Heavy" panose="02020900000000000000" pitchFamily="18" charset="-122"/>
        <a:ea typeface="思源宋体 CN Heavy" panose="02020900000000000000" pitchFamily="18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The area affected here is equivalent to a thousand New York City's combined.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D21394-B45D-4E63-B78A-64458C408EE8}" type="slidenum">
              <a:rPr lang="zh-CN" altLang="en-US" smtClean="0"/>
              <a:pPr/>
              <a:t>3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769196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D21394-B45D-4E63-B78A-64458C408EE8}" type="slidenum">
              <a:rPr lang="zh-CN" altLang="en-US" smtClean="0"/>
              <a:pPr/>
              <a:t>4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391730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D21394-B45D-4E63-B78A-64458C408EE8}" type="slidenum">
              <a:rPr lang="zh-CN" altLang="en-US" smtClean="0"/>
              <a:pPr/>
              <a:t>5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563373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45641F9-2E47-4268-9A2B-9B61A1FEFD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7186C6A-CC28-4233-B3F4-5EE44BCA6E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A290B75-B842-4962-B335-0482986EDC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A39B9-317A-463C-97A0-85C71AAC300F}" type="datetimeFigureOut">
              <a:rPr lang="zh-CN" altLang="en-US" smtClean="0"/>
              <a:t>2023/12/7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D496FBE-05B2-49BD-8BC7-70E230449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39A08B5-0EBF-4167-824D-648E385408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C63B1-9B46-4060-883C-DDD66811EB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6297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2CD56B-9861-4664-9573-5878F8C40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7731969-FB22-4DB6-B53A-E187D634EC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3B54A92-8B32-488E-95B9-3FF3402FF2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A39B9-317A-463C-97A0-85C71AAC300F}" type="datetimeFigureOut">
              <a:rPr lang="zh-CN" altLang="en-US" smtClean="0"/>
              <a:t>2023/12/7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6D6EDD4-F4E3-4DC1-A4B3-BC1E839803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2B925B6-B6D8-47D0-9BD6-2B5D89608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C63B1-9B46-4060-883C-DDD66811EB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5489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2481F32-A707-4C0C-BEA4-EACE7E6707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EC9F4C2-FED6-4DC7-AADC-2B67928583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489C23D-F575-4C57-936C-C289B4368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A39B9-317A-463C-97A0-85C71AAC300F}" type="datetimeFigureOut">
              <a:rPr lang="zh-CN" altLang="en-US" smtClean="0"/>
              <a:t>2023/12/7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119FD49-90F6-4AE4-B8ED-04B25A24DF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389E956-C0F1-4735-9FA9-A33DDEBF0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C63B1-9B46-4060-883C-DDD66811EB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7509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9439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2"/>
          <p:cNvSpPr>
            <a:spLocks noGrp="1"/>
          </p:cNvSpPr>
          <p:nvPr>
            <p:ph type="pic" sz="quarter" idx="10"/>
          </p:nvPr>
        </p:nvSpPr>
        <p:spPr>
          <a:xfrm>
            <a:off x="6328229" y="812801"/>
            <a:ext cx="2293257" cy="3033485"/>
          </a:xfrm>
          <a:custGeom>
            <a:avLst/>
            <a:gdLst>
              <a:gd name="connsiteX0" fmla="*/ 0 w 2293257"/>
              <a:gd name="connsiteY0" fmla="*/ 0 h 3033485"/>
              <a:gd name="connsiteX1" fmla="*/ 2293257 w 2293257"/>
              <a:gd name="connsiteY1" fmla="*/ 0 h 3033485"/>
              <a:gd name="connsiteX2" fmla="*/ 2293257 w 2293257"/>
              <a:gd name="connsiteY2" fmla="*/ 3033485 h 3033485"/>
              <a:gd name="connsiteX3" fmla="*/ 0 w 2293257"/>
              <a:gd name="connsiteY3" fmla="*/ 3033485 h 30334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93257" h="3033485">
                <a:moveTo>
                  <a:pt x="0" y="0"/>
                </a:moveTo>
                <a:lnTo>
                  <a:pt x="2293257" y="0"/>
                </a:lnTo>
                <a:lnTo>
                  <a:pt x="2293257" y="3033485"/>
                </a:lnTo>
                <a:lnTo>
                  <a:pt x="0" y="303348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4" name="Picture Placeholder 13"/>
          <p:cNvSpPr>
            <a:spLocks noGrp="1"/>
          </p:cNvSpPr>
          <p:nvPr>
            <p:ph type="pic" sz="quarter" idx="11"/>
          </p:nvPr>
        </p:nvSpPr>
        <p:spPr>
          <a:xfrm>
            <a:off x="8846457" y="812801"/>
            <a:ext cx="2293257" cy="3033485"/>
          </a:xfrm>
          <a:custGeom>
            <a:avLst/>
            <a:gdLst>
              <a:gd name="connsiteX0" fmla="*/ 0 w 2293257"/>
              <a:gd name="connsiteY0" fmla="*/ 0 h 3033485"/>
              <a:gd name="connsiteX1" fmla="*/ 2293257 w 2293257"/>
              <a:gd name="connsiteY1" fmla="*/ 0 h 3033485"/>
              <a:gd name="connsiteX2" fmla="*/ 2293257 w 2293257"/>
              <a:gd name="connsiteY2" fmla="*/ 3033485 h 3033485"/>
              <a:gd name="connsiteX3" fmla="*/ 0 w 2293257"/>
              <a:gd name="connsiteY3" fmla="*/ 3033485 h 30334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93257" h="3033485">
                <a:moveTo>
                  <a:pt x="0" y="0"/>
                </a:moveTo>
                <a:lnTo>
                  <a:pt x="2293257" y="0"/>
                </a:lnTo>
                <a:lnTo>
                  <a:pt x="2293257" y="3033485"/>
                </a:lnTo>
                <a:lnTo>
                  <a:pt x="0" y="303348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7702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6F37F6-7C12-4CFD-A867-C7FB0C405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7DE21E4-D19D-4C9E-9D89-EC779C8D17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E03D40-05DE-4F77-8873-B35CE1833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A39B9-317A-463C-97A0-85C71AAC300F}" type="datetimeFigureOut">
              <a:rPr lang="zh-CN" altLang="en-US" smtClean="0"/>
              <a:t>2023/12/7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2EADEFC-B65A-4F5D-B172-875BC212F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343BF96-A56B-43C7-B67D-A5FC21EE2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C63B1-9B46-4060-883C-DDD66811EB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8823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649636-2034-4E11-A514-CEF170571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6D6CC54-2494-4AE9-9BBF-B9A5A0373E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61D5E4E-D870-4798-B9B9-BAB0B33310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A39B9-317A-463C-97A0-85C71AAC300F}" type="datetimeFigureOut">
              <a:rPr lang="zh-CN" altLang="en-US" smtClean="0"/>
              <a:t>2023/12/7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23ACAB2-D109-42C8-9ECC-7713C6E80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006B5AF-6DAF-49BE-92B1-CD5DB784C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C63B1-9B46-4060-883C-DDD66811EB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7367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844C79A-2AF9-4B53-B8D3-C8529BFFC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467B212-F500-4E9B-B615-374DB89D3D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C68E20E-AD46-4137-9A71-3AFD9EB96B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DB6CFB0-35EC-4986-A096-0A50D17E6C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A39B9-317A-463C-97A0-85C71AAC300F}" type="datetimeFigureOut">
              <a:rPr lang="zh-CN" altLang="en-US" smtClean="0"/>
              <a:t>2023/12/7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D37D2F8-056F-40C0-9032-FEFB56F3A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3979E2F-B483-46AD-9CB3-C281B6FA8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C63B1-9B46-4060-883C-DDD66811EB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219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03B561-9004-4B92-90A3-460BA0CF05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DAE0F85-A6FA-4DC3-A97F-8371DA905B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DF5DBAE-1FEF-4893-91ED-FFFE27E489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0461BAC-C0EE-49A6-B777-9884A04349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D0E7897-79C0-4A37-A06D-CC9F9A1931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1E181C4-6312-42AF-BFD3-8213A3B6A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A39B9-317A-463C-97A0-85C71AAC300F}" type="datetimeFigureOut">
              <a:rPr lang="zh-CN" altLang="en-US" smtClean="0"/>
              <a:t>2023/12/7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FF31804-BDDC-467A-A554-313215EB37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3184958-7D62-4FDE-ADDE-828B22F02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C63B1-9B46-4060-883C-DDD66811EB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3014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14AA594-2026-4123-A8DE-632B35B36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742EDDC-CB55-4C94-93FA-940AF4E369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A39B9-317A-463C-97A0-85C71AAC300F}" type="datetimeFigureOut">
              <a:rPr lang="zh-CN" altLang="en-US" smtClean="0"/>
              <a:t>2023/12/7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4CBCD3A-76F7-4FEB-85BD-36C5141AEB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5BB6A20-D90D-4119-8BD3-DDD354926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C63B1-9B46-4060-883C-DDD66811EB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9125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20884F5-DC69-4B68-8CF5-B1D43AF8D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A39B9-317A-463C-97A0-85C71AAC300F}" type="datetimeFigureOut">
              <a:rPr lang="zh-CN" altLang="en-US" smtClean="0"/>
              <a:t>2023/12/7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9185A90-C519-4E6D-ACA3-89335DB38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A1A2604-8E77-441D-B313-387C89ECA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C63B1-9B46-4060-883C-DDD66811EB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1085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11DD62-BAC8-464E-BAFC-F9C5454B1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F31C001-CBD1-4F77-AE30-D6C89E1BB5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C0E8D14-5F98-48DE-BAED-52E10662B1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6EA6A24-1E65-437E-BE3C-EAF1806105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A39B9-317A-463C-97A0-85C71AAC300F}" type="datetimeFigureOut">
              <a:rPr lang="zh-CN" altLang="en-US" smtClean="0"/>
              <a:t>2023/12/7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F65DBEA-6E7B-40CB-B06D-58589215C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68CEACA-AD18-436F-8F5C-5F606B853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C63B1-9B46-4060-883C-DDD66811EB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8428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65BAA9-3FE6-4A7F-8894-E010B0AD39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EBF8536-815D-4B81-BA64-F199584D9D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33D1959-1DEC-4893-B900-56C79C7E65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83B5EB0-1F59-4FA1-B794-3F94EEA5B6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A39B9-317A-463C-97A0-85C71AAC300F}" type="datetimeFigureOut">
              <a:rPr lang="zh-CN" altLang="en-US" smtClean="0"/>
              <a:t>2023/12/7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454FBE9-C9BD-4B96-A594-040521DB5B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0B2AE0C-0453-42D5-A36A-68E7F8B41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C63B1-9B46-4060-883C-DDD66811EB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8507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4D5F1B5B-D9B8-44AB-9A43-DB7F44BF29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BEEEE7B-B80B-48A8-8EF1-EA1C61BF49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48D2CA0-6E53-4B48-B68B-0F4766E953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defRPr>
            </a:lvl1pPr>
          </a:lstStyle>
          <a:p>
            <a:fld id="{57EA39B9-317A-463C-97A0-85C71AAC300F}" type="datetimeFigureOut">
              <a:rPr lang="zh-CN" altLang="en-US" smtClean="0"/>
              <a:pPr/>
              <a:t>2023/12/7</a:t>
            </a:fld>
            <a:endParaRPr lang="zh-CN" alt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BFA0C73-19A3-40BD-A604-CC86CF575E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FDAD517-D4C1-4D6E-9A71-DC7F4BA896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defRPr>
            </a:lvl1pPr>
          </a:lstStyle>
          <a:p>
            <a:fld id="{ECEC63B1-9B46-4060-883C-DDD66811EB68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86386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3" r:id="rId13"/>
  </p:sldLayoutIdLst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思源宋体 CN Heavy" panose="02020900000000000000" pitchFamily="18" charset="-122"/>
          <a:ea typeface="思源宋体 CN Heavy" panose="02020900000000000000" pitchFamily="18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思源宋体 CN Heavy" panose="02020900000000000000" pitchFamily="18" charset="-122"/>
          <a:ea typeface="思源宋体 CN Heavy" panose="02020900000000000000" pitchFamily="18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思源宋体 CN Heavy" panose="02020900000000000000" pitchFamily="18" charset="-122"/>
          <a:ea typeface="思源宋体 CN Heavy" panose="02020900000000000000" pitchFamily="18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思源宋体 CN Heavy" panose="02020900000000000000" pitchFamily="18" charset="-122"/>
          <a:ea typeface="思源宋体 CN Heavy" panose="02020900000000000000" pitchFamily="18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思源宋体 CN Heavy" panose="02020900000000000000" pitchFamily="18" charset="-122"/>
          <a:ea typeface="思源宋体 CN Heavy" panose="02020900000000000000" pitchFamily="18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9.gif"/><Relationship Id="rId5" Type="http://schemas.openxmlformats.org/officeDocument/2006/relationships/image" Target="../media/image18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: 空心 3">
            <a:extLst>
              <a:ext uri="{FF2B5EF4-FFF2-40B4-BE49-F238E27FC236}">
                <a16:creationId xmlns:a16="http://schemas.microsoft.com/office/drawing/2014/main" id="{7A3CFEE8-9981-C688-A07B-CD480BCBFE79}"/>
              </a:ext>
            </a:extLst>
          </p:cNvPr>
          <p:cNvSpPr/>
          <p:nvPr/>
        </p:nvSpPr>
        <p:spPr>
          <a:xfrm rot="4108692">
            <a:off x="4527374" y="753113"/>
            <a:ext cx="2521303" cy="5351771"/>
          </a:xfrm>
          <a:prstGeom prst="donut">
            <a:avLst>
              <a:gd name="adj" fmla="val 6402"/>
            </a:avLst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46CBCBD3-F01B-4043-BF5E-611510F1D24A}"/>
              </a:ext>
            </a:extLst>
          </p:cNvPr>
          <p:cNvSpPr/>
          <p:nvPr/>
        </p:nvSpPr>
        <p:spPr>
          <a:xfrm>
            <a:off x="2162176" y="3534427"/>
            <a:ext cx="8205470" cy="120651"/>
          </a:xfrm>
          <a:prstGeom prst="rect">
            <a:avLst/>
          </a:prstGeom>
          <a:solidFill>
            <a:srgbClr val="002FA7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5A2C76F-08F5-42C7-B3BF-44CA8187C609}"/>
              </a:ext>
            </a:extLst>
          </p:cNvPr>
          <p:cNvSpPr txBox="1"/>
          <p:nvPr/>
        </p:nvSpPr>
        <p:spPr>
          <a:xfrm>
            <a:off x="811513" y="2402576"/>
            <a:ext cx="9953027" cy="156966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indent="0" algn="dist"/>
            <a:r>
              <a:rPr lang="en-US" altLang="zh-CN" sz="9600" b="1" dirty="0">
                <a:solidFill>
                  <a:srgbClr val="002FA7"/>
                </a:solidFill>
                <a:latin typeface="Freestyle Script" panose="030804020302050B0404" pitchFamily="66" charset="0"/>
                <a:ea typeface="思源宋体 CN Heavy" panose="02020900000000000000" pitchFamily="18" charset="-122"/>
                <a:cs typeface="Humnst777 Blk BT" panose="020B08030305040A0204" charset="0"/>
              </a:rPr>
              <a:t>The Mysteries of Be Star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2EAF705-2FCB-4BA0-90E9-2A8D2C65DCF3}"/>
              </a:ext>
            </a:extLst>
          </p:cNvPr>
          <p:cNvSpPr txBox="1"/>
          <p:nvPr/>
        </p:nvSpPr>
        <p:spPr>
          <a:xfrm>
            <a:off x="2265045" y="3723376"/>
            <a:ext cx="7914640" cy="4183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600" dirty="0">
                <a:solidFill>
                  <a:srgbClr val="002FA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 Comparative Study of the Be Stars Gamma </a:t>
            </a:r>
            <a:r>
              <a:rPr lang="en-US" altLang="zh-CN" sz="1600" dirty="0" err="1">
                <a:solidFill>
                  <a:srgbClr val="002FA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Cassiopeiae</a:t>
            </a:r>
            <a:r>
              <a:rPr lang="en-US" altLang="zh-CN" sz="1600" dirty="0">
                <a:solidFill>
                  <a:srgbClr val="002FA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and Xi Persei</a:t>
            </a:r>
            <a:endParaRPr lang="zh-CN" altLang="en-US" sz="1100" dirty="0">
              <a:solidFill>
                <a:schemeClr val="bg1"/>
              </a:solidFill>
              <a:latin typeface="Tahoma" panose="020B0604030504040204" pitchFamily="34" charset="0"/>
              <a:ea typeface="思源宋体 CN Heavy" panose="02020900000000000000" pitchFamily="18" charset="-122"/>
              <a:cs typeface="Tahoma" panose="020B0604030504040204" pitchFamily="34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09F988D8-969A-452B-99B7-B1DE26F65CF6}"/>
              </a:ext>
            </a:extLst>
          </p:cNvPr>
          <p:cNvSpPr txBox="1"/>
          <p:nvPr/>
        </p:nvSpPr>
        <p:spPr>
          <a:xfrm>
            <a:off x="2994967" y="4878903"/>
            <a:ext cx="6202065" cy="1477328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solidFill>
                  <a:srgbClr val="002FA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Group 1</a:t>
            </a:r>
          </a:p>
          <a:p>
            <a:pPr marL="0" indent="0" algn="ctr"/>
            <a:r>
              <a:rPr lang="en-US" altLang="zh-CN" b="1" dirty="0">
                <a:solidFill>
                  <a:srgbClr val="002FA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Speaker: </a:t>
            </a:r>
            <a:r>
              <a:rPr lang="en-US" altLang="zh-CN" b="0" dirty="0" err="1">
                <a:solidFill>
                  <a:srgbClr val="002FA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Yixuan</a:t>
            </a:r>
            <a:r>
              <a:rPr lang="en-US" altLang="zh-CN" b="0" dirty="0">
                <a:solidFill>
                  <a:srgbClr val="002FA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Shao</a:t>
            </a:r>
          </a:p>
          <a:p>
            <a:pPr marL="0" indent="0" algn="ctr"/>
            <a:r>
              <a:rPr lang="en-US" altLang="zh-CN" b="1" dirty="0">
                <a:solidFill>
                  <a:srgbClr val="002FA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Co-Authors:</a:t>
            </a:r>
            <a:r>
              <a:rPr lang="en-US" altLang="zh-CN" b="0" dirty="0">
                <a:solidFill>
                  <a:srgbClr val="002FA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Anthony </a:t>
            </a:r>
            <a:r>
              <a:rPr lang="en-US" altLang="zh-CN" b="0" dirty="0" err="1">
                <a:solidFill>
                  <a:srgbClr val="002FA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Lawrenc</a:t>
            </a:r>
            <a:r>
              <a:rPr lang="en-US" altLang="zh-CN" b="0" dirty="0">
                <a:solidFill>
                  <a:srgbClr val="002FA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Chavez, </a:t>
            </a:r>
            <a:r>
              <a:rPr lang="en-US" altLang="zh-CN" dirty="0" err="1">
                <a:solidFill>
                  <a:srgbClr val="002FA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Xianzhe</a:t>
            </a:r>
            <a:r>
              <a:rPr lang="en-US" altLang="zh-CN" dirty="0">
                <a:solidFill>
                  <a:srgbClr val="002FA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Tang</a:t>
            </a:r>
          </a:p>
          <a:p>
            <a:pPr marL="0" indent="0" algn="ctr"/>
            <a:r>
              <a:rPr lang="en-US" altLang="zh-CN" b="1" dirty="0">
                <a:solidFill>
                  <a:srgbClr val="002FA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Venue: </a:t>
            </a:r>
            <a:r>
              <a:rPr lang="en-US" altLang="zh-CN" dirty="0">
                <a:solidFill>
                  <a:srgbClr val="002FA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ESS 450 </a:t>
            </a:r>
            <a:r>
              <a:rPr lang="en-US" altLang="zh-CN" b="1" dirty="0">
                <a:solidFill>
                  <a:srgbClr val="002FA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Date:</a:t>
            </a:r>
            <a:r>
              <a:rPr lang="en-US" altLang="zh-CN" dirty="0">
                <a:solidFill>
                  <a:srgbClr val="002FA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Dec.7, 2023</a:t>
            </a:r>
          </a:p>
          <a:p>
            <a:pPr marL="0" indent="0" algn="ctr"/>
            <a:r>
              <a:rPr lang="en-US" altLang="zh-CN" b="1" dirty="0">
                <a:solidFill>
                  <a:srgbClr val="002FA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AST 443: </a:t>
            </a:r>
            <a:r>
              <a:rPr lang="en-US" altLang="zh-CN" dirty="0">
                <a:solidFill>
                  <a:srgbClr val="002FA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Observational Techniques in Astronomy</a:t>
            </a:r>
            <a:endParaRPr lang="en-US" altLang="zh-CN" b="0" dirty="0">
              <a:solidFill>
                <a:srgbClr val="002FA7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BA6516C7-A595-4EB7-8385-C387FEBE972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43053" b="71895"/>
          <a:stretch>
            <a:fillRect/>
          </a:stretch>
        </p:blipFill>
        <p:spPr>
          <a:xfrm rot="10800000">
            <a:off x="-307974" y="-242634"/>
            <a:ext cx="6096001" cy="1929477"/>
          </a:xfrm>
          <a:custGeom>
            <a:avLst/>
            <a:gdLst>
              <a:gd name="connsiteX0" fmla="*/ 0 w 6065230"/>
              <a:gd name="connsiteY0" fmla="*/ 0 h 1901885"/>
              <a:gd name="connsiteX1" fmla="*/ 6065230 w 6065230"/>
              <a:gd name="connsiteY1" fmla="*/ 0 h 1901885"/>
              <a:gd name="connsiteX2" fmla="*/ 6065230 w 6065230"/>
              <a:gd name="connsiteY2" fmla="*/ 1901885 h 1901885"/>
              <a:gd name="connsiteX3" fmla="*/ 0 w 6065230"/>
              <a:gd name="connsiteY3" fmla="*/ 1901885 h 19018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65230" h="1901885">
                <a:moveTo>
                  <a:pt x="0" y="0"/>
                </a:moveTo>
                <a:lnTo>
                  <a:pt x="6065230" y="0"/>
                </a:lnTo>
                <a:lnTo>
                  <a:pt x="6065230" y="1901885"/>
                </a:lnTo>
                <a:lnTo>
                  <a:pt x="0" y="1901885"/>
                </a:lnTo>
                <a:close/>
              </a:path>
            </a:pathLst>
          </a:custGeom>
        </p:spPr>
      </p:pic>
      <p:sp>
        <p:nvSpPr>
          <p:cNvPr id="2" name="任意多边形: 形状 1">
            <a:extLst>
              <a:ext uri="{FF2B5EF4-FFF2-40B4-BE49-F238E27FC236}">
                <a16:creationId xmlns:a16="http://schemas.microsoft.com/office/drawing/2014/main" id="{B6AE8FC3-A538-49C4-8C67-46A4353D60B7}"/>
              </a:ext>
            </a:extLst>
          </p:cNvPr>
          <p:cNvSpPr/>
          <p:nvPr/>
        </p:nvSpPr>
        <p:spPr>
          <a:xfrm>
            <a:off x="-307974" y="-346502"/>
            <a:ext cx="4940300" cy="2032000"/>
          </a:xfrm>
          <a:custGeom>
            <a:avLst/>
            <a:gdLst>
              <a:gd name="connsiteX0" fmla="*/ 4940300 w 4940300"/>
              <a:gd name="connsiteY0" fmla="*/ 0 h 2032000"/>
              <a:gd name="connsiteX1" fmla="*/ 4064000 w 4940300"/>
              <a:gd name="connsiteY1" fmla="*/ 952500 h 2032000"/>
              <a:gd name="connsiteX2" fmla="*/ 3022600 w 4940300"/>
              <a:gd name="connsiteY2" fmla="*/ 1320800 h 2032000"/>
              <a:gd name="connsiteX3" fmla="*/ 2209800 w 4940300"/>
              <a:gd name="connsiteY3" fmla="*/ 1574800 h 2032000"/>
              <a:gd name="connsiteX4" fmla="*/ 1333500 w 4940300"/>
              <a:gd name="connsiteY4" fmla="*/ 1930400 h 2032000"/>
              <a:gd name="connsiteX5" fmla="*/ 406400 w 4940300"/>
              <a:gd name="connsiteY5" fmla="*/ 2032000 h 2032000"/>
              <a:gd name="connsiteX6" fmla="*/ 0 w 4940300"/>
              <a:gd name="connsiteY6" fmla="*/ 2006600 h 2032000"/>
              <a:gd name="connsiteX7" fmla="*/ 0 w 4940300"/>
              <a:gd name="connsiteY7" fmla="*/ 2006600 h 203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940300" h="2032000">
                <a:moveTo>
                  <a:pt x="4940300" y="0"/>
                </a:moveTo>
                <a:cubicBezTo>
                  <a:pt x="4661958" y="366183"/>
                  <a:pt x="4383617" y="732367"/>
                  <a:pt x="4064000" y="952500"/>
                </a:cubicBezTo>
                <a:cubicBezTo>
                  <a:pt x="3744383" y="1172633"/>
                  <a:pt x="3331633" y="1217083"/>
                  <a:pt x="3022600" y="1320800"/>
                </a:cubicBezTo>
                <a:cubicBezTo>
                  <a:pt x="2713567" y="1424517"/>
                  <a:pt x="2491317" y="1473200"/>
                  <a:pt x="2209800" y="1574800"/>
                </a:cubicBezTo>
                <a:cubicBezTo>
                  <a:pt x="1928283" y="1676400"/>
                  <a:pt x="1634066" y="1854200"/>
                  <a:pt x="1333500" y="1930400"/>
                </a:cubicBezTo>
                <a:cubicBezTo>
                  <a:pt x="1032934" y="2006600"/>
                  <a:pt x="628650" y="2019300"/>
                  <a:pt x="406400" y="2032000"/>
                </a:cubicBezTo>
                <a:lnTo>
                  <a:pt x="0" y="2006600"/>
                </a:lnTo>
                <a:lnTo>
                  <a:pt x="0" y="2006600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sp>
        <p:nvSpPr>
          <p:cNvPr id="3" name="任意多边形: 形状 2">
            <a:extLst>
              <a:ext uri="{FF2B5EF4-FFF2-40B4-BE49-F238E27FC236}">
                <a16:creationId xmlns:a16="http://schemas.microsoft.com/office/drawing/2014/main" id="{CAE93F43-BE5C-4BB2-A6DC-5EEDAAB0C455}"/>
              </a:ext>
            </a:extLst>
          </p:cNvPr>
          <p:cNvSpPr/>
          <p:nvPr/>
        </p:nvSpPr>
        <p:spPr>
          <a:xfrm>
            <a:off x="7985488" y="4429618"/>
            <a:ext cx="4992915" cy="2641600"/>
          </a:xfrm>
          <a:custGeom>
            <a:avLst/>
            <a:gdLst>
              <a:gd name="connsiteX0" fmla="*/ 0 w 4992915"/>
              <a:gd name="connsiteY0" fmla="*/ 2641600 h 2641600"/>
              <a:gd name="connsiteX1" fmla="*/ 275772 w 4992915"/>
              <a:gd name="connsiteY1" fmla="*/ 1872343 h 2641600"/>
              <a:gd name="connsiteX2" fmla="*/ 1233715 w 4992915"/>
              <a:gd name="connsiteY2" fmla="*/ 1422400 h 2641600"/>
              <a:gd name="connsiteX3" fmla="*/ 1930400 w 4992915"/>
              <a:gd name="connsiteY3" fmla="*/ 1161143 h 2641600"/>
              <a:gd name="connsiteX4" fmla="*/ 2583543 w 4992915"/>
              <a:gd name="connsiteY4" fmla="*/ 551543 h 2641600"/>
              <a:gd name="connsiteX5" fmla="*/ 3628572 w 4992915"/>
              <a:gd name="connsiteY5" fmla="*/ 116114 h 2641600"/>
              <a:gd name="connsiteX6" fmla="*/ 4992915 w 4992915"/>
              <a:gd name="connsiteY6" fmla="*/ 0 h 264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92915" h="2641600">
                <a:moveTo>
                  <a:pt x="0" y="2641600"/>
                </a:moveTo>
                <a:cubicBezTo>
                  <a:pt x="35076" y="2358571"/>
                  <a:pt x="70153" y="2075543"/>
                  <a:pt x="275772" y="1872343"/>
                </a:cubicBezTo>
                <a:cubicBezTo>
                  <a:pt x="481391" y="1669143"/>
                  <a:pt x="957944" y="1540933"/>
                  <a:pt x="1233715" y="1422400"/>
                </a:cubicBezTo>
                <a:cubicBezTo>
                  <a:pt x="1509486" y="1303867"/>
                  <a:pt x="1705429" y="1306286"/>
                  <a:pt x="1930400" y="1161143"/>
                </a:cubicBezTo>
                <a:cubicBezTo>
                  <a:pt x="2155371" y="1016000"/>
                  <a:pt x="2300514" y="725714"/>
                  <a:pt x="2583543" y="551543"/>
                </a:cubicBezTo>
                <a:cubicBezTo>
                  <a:pt x="2866572" y="377371"/>
                  <a:pt x="3227010" y="208038"/>
                  <a:pt x="3628572" y="116114"/>
                </a:cubicBezTo>
                <a:cubicBezTo>
                  <a:pt x="4030134" y="24190"/>
                  <a:pt x="4511524" y="12095"/>
                  <a:pt x="4992915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74878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Freeform 11">
            <a:extLst>
              <a:ext uri="{FF2B5EF4-FFF2-40B4-BE49-F238E27FC236}">
                <a16:creationId xmlns:a16="http://schemas.microsoft.com/office/drawing/2014/main" id="{59F6A770-874D-4D0D-937C-41EFCA3A1E15}"/>
              </a:ext>
            </a:extLst>
          </p:cNvPr>
          <p:cNvSpPr>
            <a:spLocks/>
          </p:cNvSpPr>
          <p:nvPr/>
        </p:nvSpPr>
        <p:spPr bwMode="auto">
          <a:xfrm>
            <a:off x="554291" y="3429487"/>
            <a:ext cx="5730091" cy="691977"/>
          </a:xfrm>
          <a:custGeom>
            <a:avLst/>
            <a:gdLst>
              <a:gd name="T0" fmla="*/ 856 w 878"/>
              <a:gd name="T1" fmla="*/ 33 h 210"/>
              <a:gd name="T2" fmla="*/ 418 w 878"/>
              <a:gd name="T3" fmla="*/ 33 h 210"/>
              <a:gd name="T4" fmla="*/ 396 w 878"/>
              <a:gd name="T5" fmla="*/ 0 h 210"/>
              <a:gd name="T6" fmla="*/ 375 w 878"/>
              <a:gd name="T7" fmla="*/ 33 h 210"/>
              <a:gd name="T8" fmla="*/ 22 w 878"/>
              <a:gd name="T9" fmla="*/ 33 h 210"/>
              <a:gd name="T10" fmla="*/ 0 w 878"/>
              <a:gd name="T11" fmla="*/ 56 h 210"/>
              <a:gd name="T12" fmla="*/ 0 w 878"/>
              <a:gd name="T13" fmla="*/ 187 h 210"/>
              <a:gd name="T14" fmla="*/ 22 w 878"/>
              <a:gd name="T15" fmla="*/ 210 h 210"/>
              <a:gd name="T16" fmla="*/ 856 w 878"/>
              <a:gd name="T17" fmla="*/ 210 h 210"/>
              <a:gd name="T18" fmla="*/ 878 w 878"/>
              <a:gd name="T19" fmla="*/ 187 h 210"/>
              <a:gd name="T20" fmla="*/ 878 w 878"/>
              <a:gd name="T21" fmla="*/ 56 h 210"/>
              <a:gd name="T22" fmla="*/ 856 w 878"/>
              <a:gd name="T23" fmla="*/ 33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878" h="210">
                <a:moveTo>
                  <a:pt x="856" y="33"/>
                </a:moveTo>
                <a:cubicBezTo>
                  <a:pt x="418" y="33"/>
                  <a:pt x="418" y="33"/>
                  <a:pt x="418" y="33"/>
                </a:cubicBezTo>
                <a:cubicBezTo>
                  <a:pt x="396" y="0"/>
                  <a:pt x="396" y="0"/>
                  <a:pt x="396" y="0"/>
                </a:cubicBezTo>
                <a:cubicBezTo>
                  <a:pt x="375" y="33"/>
                  <a:pt x="375" y="33"/>
                  <a:pt x="375" y="33"/>
                </a:cubicBezTo>
                <a:cubicBezTo>
                  <a:pt x="22" y="33"/>
                  <a:pt x="22" y="33"/>
                  <a:pt x="22" y="33"/>
                </a:cubicBezTo>
                <a:cubicBezTo>
                  <a:pt x="10" y="33"/>
                  <a:pt x="0" y="43"/>
                  <a:pt x="0" y="56"/>
                </a:cubicBezTo>
                <a:cubicBezTo>
                  <a:pt x="0" y="187"/>
                  <a:pt x="0" y="187"/>
                  <a:pt x="0" y="187"/>
                </a:cubicBezTo>
                <a:cubicBezTo>
                  <a:pt x="0" y="200"/>
                  <a:pt x="10" y="210"/>
                  <a:pt x="22" y="210"/>
                </a:cubicBezTo>
                <a:cubicBezTo>
                  <a:pt x="856" y="210"/>
                  <a:pt x="856" y="210"/>
                  <a:pt x="856" y="210"/>
                </a:cubicBezTo>
                <a:cubicBezTo>
                  <a:pt x="868" y="210"/>
                  <a:pt x="878" y="200"/>
                  <a:pt x="878" y="187"/>
                </a:cubicBezTo>
                <a:cubicBezTo>
                  <a:pt x="878" y="56"/>
                  <a:pt x="878" y="56"/>
                  <a:pt x="878" y="56"/>
                </a:cubicBezTo>
                <a:cubicBezTo>
                  <a:pt x="878" y="43"/>
                  <a:pt x="868" y="33"/>
                  <a:pt x="856" y="33"/>
                </a:cubicBezTo>
                <a:close/>
              </a:path>
            </a:pathLst>
          </a:custGeom>
          <a:solidFill>
            <a:srgbClr val="002FA7"/>
          </a:solidFill>
          <a:ln w="19050">
            <a:solidFill>
              <a:srgbClr val="F2F2F2"/>
            </a:solidFill>
          </a:ln>
        </p:spPr>
        <p:txBody>
          <a:bodyPr/>
          <a:lstStyle/>
          <a:p>
            <a:endParaRPr lang="zh-CN" altLang="en-US" sz="2400" dirty="0">
              <a:solidFill>
                <a:schemeClr val="accent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A63A39D5-0CA8-41E7-A658-711FCB828CE1}"/>
              </a:ext>
            </a:extLst>
          </p:cNvPr>
          <p:cNvSpPr txBox="1"/>
          <p:nvPr/>
        </p:nvSpPr>
        <p:spPr>
          <a:xfrm>
            <a:off x="1211946" y="0"/>
            <a:ext cx="1119770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kumimoji="0" b="1" i="1" u="none" strike="noStrike" kern="100" cap="none" spc="0" normalizeH="0" baseline="0">
                <a:ln>
                  <a:noFill/>
                </a:ln>
                <a:solidFill>
                  <a:srgbClr val="002FA7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Times New Roman" panose="02020603050405020304" pitchFamily="18" charset="0"/>
              </a:defRPr>
            </a:lvl1pPr>
          </a:lstStyle>
          <a:p>
            <a:pPr>
              <a:defRPr/>
            </a:pPr>
            <a:r>
              <a:rPr lang="en-US" altLang="zh-CN" sz="3200" i="0" dirty="0">
                <a:latin typeface="Freestyle Script" panose="030804020302050B0404" pitchFamily="66" charset="0"/>
              </a:rPr>
              <a:t>How the difference between the two targets came about?</a:t>
            </a:r>
          </a:p>
        </p:txBody>
      </p:sp>
      <p:sp>
        <p:nvSpPr>
          <p:cNvPr id="55" name="Freeform 14">
            <a:extLst>
              <a:ext uri="{FF2B5EF4-FFF2-40B4-BE49-F238E27FC236}">
                <a16:creationId xmlns:a16="http://schemas.microsoft.com/office/drawing/2014/main" id="{0920D6E3-0AA3-4ABE-8481-3CF409EAC909}"/>
              </a:ext>
            </a:extLst>
          </p:cNvPr>
          <p:cNvSpPr>
            <a:spLocks/>
          </p:cNvSpPr>
          <p:nvPr/>
        </p:nvSpPr>
        <p:spPr bwMode="auto">
          <a:xfrm>
            <a:off x="6284381" y="3538145"/>
            <a:ext cx="5734457" cy="691977"/>
          </a:xfrm>
          <a:custGeom>
            <a:avLst/>
            <a:gdLst>
              <a:gd name="T0" fmla="*/ 856 w 878"/>
              <a:gd name="T1" fmla="*/ 0 h 210"/>
              <a:gd name="T2" fmla="*/ 22 w 878"/>
              <a:gd name="T3" fmla="*/ 0 h 210"/>
              <a:gd name="T4" fmla="*/ 0 w 878"/>
              <a:gd name="T5" fmla="*/ 23 h 210"/>
              <a:gd name="T6" fmla="*/ 0 w 878"/>
              <a:gd name="T7" fmla="*/ 154 h 210"/>
              <a:gd name="T8" fmla="*/ 22 w 878"/>
              <a:gd name="T9" fmla="*/ 177 h 210"/>
              <a:gd name="T10" fmla="*/ 396 w 878"/>
              <a:gd name="T11" fmla="*/ 177 h 210"/>
              <a:gd name="T12" fmla="*/ 417 w 878"/>
              <a:gd name="T13" fmla="*/ 210 h 210"/>
              <a:gd name="T14" fmla="*/ 439 w 878"/>
              <a:gd name="T15" fmla="*/ 177 h 210"/>
              <a:gd name="T16" fmla="*/ 856 w 878"/>
              <a:gd name="T17" fmla="*/ 177 h 210"/>
              <a:gd name="T18" fmla="*/ 878 w 878"/>
              <a:gd name="T19" fmla="*/ 154 h 210"/>
              <a:gd name="T20" fmla="*/ 878 w 878"/>
              <a:gd name="T21" fmla="*/ 23 h 210"/>
              <a:gd name="T22" fmla="*/ 856 w 878"/>
              <a:gd name="T23" fmla="*/ 0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878" h="210">
                <a:moveTo>
                  <a:pt x="856" y="0"/>
                </a:moveTo>
                <a:cubicBezTo>
                  <a:pt x="22" y="0"/>
                  <a:pt x="22" y="0"/>
                  <a:pt x="22" y="0"/>
                </a:cubicBezTo>
                <a:cubicBezTo>
                  <a:pt x="10" y="0"/>
                  <a:pt x="0" y="10"/>
                  <a:pt x="0" y="23"/>
                </a:cubicBezTo>
                <a:cubicBezTo>
                  <a:pt x="0" y="154"/>
                  <a:pt x="0" y="154"/>
                  <a:pt x="0" y="154"/>
                </a:cubicBezTo>
                <a:cubicBezTo>
                  <a:pt x="0" y="167"/>
                  <a:pt x="10" y="177"/>
                  <a:pt x="22" y="177"/>
                </a:cubicBezTo>
                <a:cubicBezTo>
                  <a:pt x="396" y="177"/>
                  <a:pt x="396" y="177"/>
                  <a:pt x="396" y="177"/>
                </a:cubicBezTo>
                <a:cubicBezTo>
                  <a:pt x="417" y="210"/>
                  <a:pt x="417" y="210"/>
                  <a:pt x="417" y="210"/>
                </a:cubicBezTo>
                <a:cubicBezTo>
                  <a:pt x="439" y="177"/>
                  <a:pt x="439" y="177"/>
                  <a:pt x="439" y="177"/>
                </a:cubicBezTo>
                <a:cubicBezTo>
                  <a:pt x="856" y="177"/>
                  <a:pt x="856" y="177"/>
                  <a:pt x="856" y="177"/>
                </a:cubicBezTo>
                <a:cubicBezTo>
                  <a:pt x="868" y="177"/>
                  <a:pt x="878" y="167"/>
                  <a:pt x="878" y="154"/>
                </a:cubicBezTo>
                <a:cubicBezTo>
                  <a:pt x="878" y="23"/>
                  <a:pt x="878" y="23"/>
                  <a:pt x="878" y="23"/>
                </a:cubicBezTo>
                <a:cubicBezTo>
                  <a:pt x="878" y="10"/>
                  <a:pt x="868" y="0"/>
                  <a:pt x="856" y="0"/>
                </a:cubicBezTo>
                <a:close/>
              </a:path>
            </a:pathLst>
          </a:custGeom>
          <a:solidFill>
            <a:srgbClr val="002FA7"/>
          </a:solidFill>
          <a:ln w="19050">
            <a:solidFill>
              <a:srgbClr val="F2F2F2"/>
            </a:solidFill>
          </a:ln>
        </p:spPr>
        <p:txBody>
          <a:bodyPr/>
          <a:lstStyle/>
          <a:p>
            <a:endParaRPr lang="zh-CN" altLang="en-US" sz="2400" dirty="0">
              <a:solidFill>
                <a:schemeClr val="accent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6F62014F-3092-452A-87E8-127E5009E7B0}"/>
              </a:ext>
            </a:extLst>
          </p:cNvPr>
          <p:cNvSpPr/>
          <p:nvPr/>
        </p:nvSpPr>
        <p:spPr>
          <a:xfrm>
            <a:off x="4326453" y="809079"/>
            <a:ext cx="2979702" cy="2316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400" dirty="0">
                <a:solidFill>
                  <a:schemeClr val="accent1">
                    <a:lumMod val="75000"/>
                  </a:schemeClr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cs typeface="Humnst777 Lt BT" panose="020B0402030504020204" charset="0"/>
              </a:rPr>
              <a:t>Schematic view of a Be star at critical rotation and with a flared disk. The lower part shows example spectral profiles from pole-on to shell Be star taken from </a:t>
            </a:r>
            <a:r>
              <a:rPr lang="en-US" altLang="zh-CN" sz="1400" dirty="0" err="1">
                <a:solidFill>
                  <a:schemeClr val="accent1">
                    <a:lumMod val="75000"/>
                  </a:schemeClr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cs typeface="Humnst777 Lt BT" panose="020B0402030504020204" charset="0"/>
              </a:rPr>
              <a:t>Rivinius</a:t>
            </a:r>
            <a:r>
              <a:rPr lang="en-US" altLang="zh-CN" sz="1400" dirty="0">
                <a:solidFill>
                  <a:schemeClr val="accent1">
                    <a:lumMod val="75000"/>
                  </a:schemeClr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cs typeface="Humnst777 Lt BT" panose="020B0402030504020204" charset="0"/>
              </a:rPr>
              <a:t> et al. (2013),fig.1</a:t>
            </a:r>
          </a:p>
        </p:txBody>
      </p:sp>
      <p:sp>
        <p:nvSpPr>
          <p:cNvPr id="74" name="矩形 73">
            <a:extLst>
              <a:ext uri="{FF2B5EF4-FFF2-40B4-BE49-F238E27FC236}">
                <a16:creationId xmlns:a16="http://schemas.microsoft.com/office/drawing/2014/main" id="{214D81A1-AF4F-4134-A415-75C9CA26558A}"/>
              </a:ext>
            </a:extLst>
          </p:cNvPr>
          <p:cNvSpPr/>
          <p:nvPr/>
        </p:nvSpPr>
        <p:spPr>
          <a:xfrm>
            <a:off x="5341537" y="4165333"/>
            <a:ext cx="3453022" cy="26397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400" dirty="0">
                <a:solidFill>
                  <a:schemeClr val="accent1">
                    <a:lumMod val="75000"/>
                  </a:schemeClr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Reconstructed Ha intensity map of z Tauri, showing the high axial ratio of the circumstellar environment of this shell star. The polarization angle (denoted by the arrow) is perpendicular to the plane of the disk (from </a:t>
            </a:r>
            <a:r>
              <a:rPr lang="en-US" altLang="zh-CN" sz="1400" dirty="0" err="1">
                <a:solidFill>
                  <a:schemeClr val="accent1">
                    <a:lumMod val="75000"/>
                  </a:schemeClr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Quirrenbach</a:t>
            </a:r>
            <a:r>
              <a:rPr lang="en-US" altLang="zh-CN" sz="1400" dirty="0">
                <a:solidFill>
                  <a:schemeClr val="accent1">
                    <a:lumMod val="75000"/>
                  </a:schemeClr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 et al. 1993)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343AA44-E9FA-4544-0F80-0C1C7E548DD2}"/>
              </a:ext>
            </a:extLst>
          </p:cNvPr>
          <p:cNvSpPr txBox="1"/>
          <p:nvPr/>
        </p:nvSpPr>
        <p:spPr>
          <a:xfrm>
            <a:off x="1802167" y="3585339"/>
            <a:ext cx="27885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Constantia" panose="02030602050306030303" pitchFamily="18" charset="0"/>
              </a:rPr>
              <a:t>Observation Direction</a:t>
            </a:r>
            <a:endParaRPr lang="zh-CN" altLang="en-US" sz="2000" dirty="0">
              <a:solidFill>
                <a:schemeClr val="bg1"/>
              </a:solidFill>
              <a:latin typeface="Constantia" panose="02030602050306030303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1BDECD7-FA94-9EE5-C88E-F8E1D4161BB6}"/>
              </a:ext>
            </a:extLst>
          </p:cNvPr>
          <p:cNvSpPr txBox="1"/>
          <p:nvPr/>
        </p:nvSpPr>
        <p:spPr>
          <a:xfrm>
            <a:off x="7611035" y="3585339"/>
            <a:ext cx="29583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Constantia" panose="02030602050306030303" pitchFamily="18" charset="0"/>
              </a:rPr>
              <a:t>Dense Circumstellar disk</a:t>
            </a:r>
            <a:endParaRPr lang="zh-CN" altLang="en-US" sz="2000" dirty="0">
              <a:solidFill>
                <a:schemeClr val="bg1"/>
              </a:solidFill>
              <a:latin typeface="Constantia" panose="02030602050306030303" pitchFamily="18" charset="0"/>
            </a:endParaRPr>
          </a:p>
        </p:txBody>
      </p:sp>
      <p:sp>
        <p:nvSpPr>
          <p:cNvPr id="6" name="TextBox 27">
            <a:extLst>
              <a:ext uri="{FF2B5EF4-FFF2-40B4-BE49-F238E27FC236}">
                <a16:creationId xmlns:a16="http://schemas.microsoft.com/office/drawing/2014/main" id="{5363E06A-D237-7351-3B63-37EC3BCE5BE9}"/>
              </a:ext>
            </a:extLst>
          </p:cNvPr>
          <p:cNvSpPr txBox="1"/>
          <p:nvPr/>
        </p:nvSpPr>
        <p:spPr>
          <a:xfrm>
            <a:off x="129062" y="-61556"/>
            <a:ext cx="1673105" cy="707886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l" defTabSz="914400"/>
            <a:r>
              <a:rPr lang="en-US" sz="4000" b="1" dirty="0">
                <a:solidFill>
                  <a:srgbClr val="002FA7"/>
                </a:solidFill>
                <a:latin typeface="Freestyle Script" panose="030804020302050B0404" pitchFamily="66" charset="0"/>
                <a:sym typeface="+mn-ea"/>
              </a:rPr>
              <a:t>part 3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6E238EA8-48C2-7A02-8DC7-67EA78B5C2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025" y="541871"/>
            <a:ext cx="3262398" cy="2834149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E1F7B45C-3D3A-DA99-9739-E625E5219B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5579" y="151144"/>
            <a:ext cx="3135972" cy="1686916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1F62986F-FFA9-94B3-9C21-A6D1634214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904891" y="1851229"/>
            <a:ext cx="3176660" cy="1686916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B7474CB5-5AD9-9335-A8C2-F0A3AB9E6D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34700" y="4199588"/>
            <a:ext cx="2669376" cy="2507268"/>
          </a:xfrm>
          <a:prstGeom prst="rect">
            <a:avLst/>
          </a:prstGeom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57A00B07-82B2-F1BB-5D5A-6C7AE0D713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025" y="4294790"/>
            <a:ext cx="3917371" cy="2380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8802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文本框 27">
            <a:extLst>
              <a:ext uri="{FF2B5EF4-FFF2-40B4-BE49-F238E27FC236}">
                <a16:creationId xmlns:a16="http://schemas.microsoft.com/office/drawing/2014/main" id="{A63A39D5-0CA8-41E7-A658-711FCB828CE1}"/>
              </a:ext>
            </a:extLst>
          </p:cNvPr>
          <p:cNvSpPr txBox="1"/>
          <p:nvPr/>
        </p:nvSpPr>
        <p:spPr>
          <a:xfrm>
            <a:off x="1211946" y="0"/>
            <a:ext cx="1119770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kumimoji="0" b="1" i="1" u="none" strike="noStrike" kern="100" cap="none" spc="0" normalizeH="0" baseline="0">
                <a:ln>
                  <a:noFill/>
                </a:ln>
                <a:solidFill>
                  <a:srgbClr val="002FA7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Times New Roman" panose="02020603050405020304" pitchFamily="18" charset="0"/>
              </a:defRPr>
            </a:lvl1pPr>
          </a:lstStyle>
          <a:p>
            <a:pPr>
              <a:defRPr/>
            </a:pPr>
            <a:r>
              <a:rPr lang="en-US" altLang="zh-CN" sz="3200" i="0" dirty="0">
                <a:latin typeface="Freestyle Script" panose="030804020302050B0404" pitchFamily="66" charset="0"/>
              </a:rPr>
              <a:t>How the difference between the two targets came about?</a:t>
            </a:r>
          </a:p>
        </p:txBody>
      </p:sp>
      <p:sp>
        <p:nvSpPr>
          <p:cNvPr id="55" name="Freeform 14">
            <a:extLst>
              <a:ext uri="{FF2B5EF4-FFF2-40B4-BE49-F238E27FC236}">
                <a16:creationId xmlns:a16="http://schemas.microsoft.com/office/drawing/2014/main" id="{0920D6E3-0AA3-4ABE-8481-3CF409EAC909}"/>
              </a:ext>
            </a:extLst>
          </p:cNvPr>
          <p:cNvSpPr>
            <a:spLocks/>
          </p:cNvSpPr>
          <p:nvPr/>
        </p:nvSpPr>
        <p:spPr bwMode="auto">
          <a:xfrm>
            <a:off x="6275717" y="3536459"/>
            <a:ext cx="5734457" cy="691977"/>
          </a:xfrm>
          <a:custGeom>
            <a:avLst/>
            <a:gdLst>
              <a:gd name="T0" fmla="*/ 856 w 878"/>
              <a:gd name="T1" fmla="*/ 0 h 210"/>
              <a:gd name="T2" fmla="*/ 22 w 878"/>
              <a:gd name="T3" fmla="*/ 0 h 210"/>
              <a:gd name="T4" fmla="*/ 0 w 878"/>
              <a:gd name="T5" fmla="*/ 23 h 210"/>
              <a:gd name="T6" fmla="*/ 0 w 878"/>
              <a:gd name="T7" fmla="*/ 154 h 210"/>
              <a:gd name="T8" fmla="*/ 22 w 878"/>
              <a:gd name="T9" fmla="*/ 177 h 210"/>
              <a:gd name="T10" fmla="*/ 396 w 878"/>
              <a:gd name="T11" fmla="*/ 177 h 210"/>
              <a:gd name="T12" fmla="*/ 417 w 878"/>
              <a:gd name="T13" fmla="*/ 210 h 210"/>
              <a:gd name="T14" fmla="*/ 439 w 878"/>
              <a:gd name="T15" fmla="*/ 177 h 210"/>
              <a:gd name="T16" fmla="*/ 856 w 878"/>
              <a:gd name="T17" fmla="*/ 177 h 210"/>
              <a:gd name="T18" fmla="*/ 878 w 878"/>
              <a:gd name="T19" fmla="*/ 154 h 210"/>
              <a:gd name="T20" fmla="*/ 878 w 878"/>
              <a:gd name="T21" fmla="*/ 23 h 210"/>
              <a:gd name="T22" fmla="*/ 856 w 878"/>
              <a:gd name="T23" fmla="*/ 0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878" h="210">
                <a:moveTo>
                  <a:pt x="856" y="0"/>
                </a:moveTo>
                <a:cubicBezTo>
                  <a:pt x="22" y="0"/>
                  <a:pt x="22" y="0"/>
                  <a:pt x="22" y="0"/>
                </a:cubicBezTo>
                <a:cubicBezTo>
                  <a:pt x="10" y="0"/>
                  <a:pt x="0" y="10"/>
                  <a:pt x="0" y="23"/>
                </a:cubicBezTo>
                <a:cubicBezTo>
                  <a:pt x="0" y="154"/>
                  <a:pt x="0" y="154"/>
                  <a:pt x="0" y="154"/>
                </a:cubicBezTo>
                <a:cubicBezTo>
                  <a:pt x="0" y="167"/>
                  <a:pt x="10" y="177"/>
                  <a:pt x="22" y="177"/>
                </a:cubicBezTo>
                <a:cubicBezTo>
                  <a:pt x="396" y="177"/>
                  <a:pt x="396" y="177"/>
                  <a:pt x="396" y="177"/>
                </a:cubicBezTo>
                <a:cubicBezTo>
                  <a:pt x="417" y="210"/>
                  <a:pt x="417" y="210"/>
                  <a:pt x="417" y="210"/>
                </a:cubicBezTo>
                <a:cubicBezTo>
                  <a:pt x="439" y="177"/>
                  <a:pt x="439" y="177"/>
                  <a:pt x="439" y="177"/>
                </a:cubicBezTo>
                <a:cubicBezTo>
                  <a:pt x="856" y="177"/>
                  <a:pt x="856" y="177"/>
                  <a:pt x="856" y="177"/>
                </a:cubicBezTo>
                <a:cubicBezTo>
                  <a:pt x="868" y="177"/>
                  <a:pt x="878" y="167"/>
                  <a:pt x="878" y="154"/>
                </a:cubicBezTo>
                <a:cubicBezTo>
                  <a:pt x="878" y="23"/>
                  <a:pt x="878" y="23"/>
                  <a:pt x="878" y="23"/>
                </a:cubicBezTo>
                <a:cubicBezTo>
                  <a:pt x="878" y="10"/>
                  <a:pt x="868" y="0"/>
                  <a:pt x="856" y="0"/>
                </a:cubicBezTo>
                <a:close/>
              </a:path>
            </a:pathLst>
          </a:custGeom>
          <a:solidFill>
            <a:srgbClr val="002FA7"/>
          </a:solidFill>
          <a:ln w="19050">
            <a:solidFill>
              <a:srgbClr val="F2F2F2"/>
            </a:solidFill>
          </a:ln>
        </p:spPr>
        <p:txBody>
          <a:bodyPr/>
          <a:lstStyle/>
          <a:p>
            <a:endParaRPr lang="zh-CN" altLang="en-US" sz="2400" dirty="0">
              <a:solidFill>
                <a:schemeClr val="accent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sp>
        <p:nvSpPr>
          <p:cNvPr id="74" name="矩形 73">
            <a:extLst>
              <a:ext uri="{FF2B5EF4-FFF2-40B4-BE49-F238E27FC236}">
                <a16:creationId xmlns:a16="http://schemas.microsoft.com/office/drawing/2014/main" id="{214D81A1-AF4F-4134-A415-75C9CA26558A}"/>
              </a:ext>
            </a:extLst>
          </p:cNvPr>
          <p:cNvSpPr/>
          <p:nvPr/>
        </p:nvSpPr>
        <p:spPr>
          <a:xfrm>
            <a:off x="5925667" y="4401754"/>
            <a:ext cx="6483980" cy="19926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AutoNum type="arabicParenBoth"/>
            </a:pPr>
            <a:r>
              <a:rPr lang="en-US" altLang="zh-CN" sz="14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ea typeface="思源宋体 CN Heavy" panose="02020900000000000000" pitchFamily="18" charset="-122"/>
                <a:cs typeface="Times New Roman" panose="02020603050405020304" pitchFamily="18" charset="0"/>
              </a:rPr>
              <a:t>In confirmed Be binaries, the companions impose </a:t>
            </a:r>
            <a:r>
              <a:rPr lang="en-US" altLang="zh-CN" sz="1400" b="1" dirty="0">
                <a:solidFill>
                  <a:srgbClr val="C00000"/>
                </a:solidFill>
                <a:latin typeface="Times New Roman" panose="02020603050405020304" pitchFamily="18" charset="0"/>
                <a:ea typeface="思源宋体 CN Heavy" panose="02020900000000000000" pitchFamily="18" charset="-122"/>
                <a:cs typeface="Times New Roman" panose="02020603050405020304" pitchFamily="18" charset="0"/>
              </a:rPr>
              <a:t>additional constraints </a:t>
            </a:r>
            <a:r>
              <a:rPr lang="en-US" altLang="zh-CN" sz="14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ea typeface="思源宋体 CN Heavy" panose="02020900000000000000" pitchFamily="18" charset="-122"/>
                <a:cs typeface="Times New Roman" panose="02020603050405020304" pitchFamily="18" charset="0"/>
              </a:rPr>
              <a:t>on model parameters and can be used as probes;</a:t>
            </a:r>
          </a:p>
          <a:p>
            <a:pPr marL="342900" indent="-342900">
              <a:lnSpc>
                <a:spcPct val="150000"/>
              </a:lnSpc>
              <a:buAutoNum type="arabicParenBoth"/>
            </a:pPr>
            <a:r>
              <a:rPr lang="en-US" altLang="zh-CN" sz="14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ea typeface="思源宋体 CN Heavy" panose="02020900000000000000" pitchFamily="18" charset="-122"/>
                <a:cs typeface="Times New Roman" panose="02020603050405020304" pitchFamily="18" charset="0"/>
              </a:rPr>
              <a:t>The </a:t>
            </a:r>
            <a:r>
              <a:rPr lang="en-US" altLang="zh-CN" sz="1400" b="1" dirty="0">
                <a:solidFill>
                  <a:srgbClr val="C00000"/>
                </a:solidFill>
                <a:latin typeface="Times New Roman" panose="02020603050405020304" pitchFamily="18" charset="0"/>
                <a:ea typeface="思源宋体 CN Heavy" panose="02020900000000000000" pitchFamily="18" charset="-122"/>
                <a:cs typeface="Times New Roman" panose="02020603050405020304" pitchFamily="18" charset="0"/>
              </a:rPr>
              <a:t>tidal forces </a:t>
            </a:r>
            <a:r>
              <a:rPr lang="en-US" altLang="zh-CN" sz="14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ea typeface="思源宋体 CN Heavy" panose="02020900000000000000" pitchFamily="18" charset="-122"/>
                <a:cs typeface="Times New Roman" panose="02020603050405020304" pitchFamily="18" charset="0"/>
              </a:rPr>
              <a:t>may help the stellar matter to leave the Be star and form a disk;</a:t>
            </a:r>
          </a:p>
          <a:p>
            <a:pPr marL="342900" indent="-342900">
              <a:lnSpc>
                <a:spcPct val="150000"/>
              </a:lnSpc>
              <a:buAutoNum type="arabicParenBoth"/>
            </a:pPr>
            <a:r>
              <a:rPr lang="en-US" altLang="zh-CN" sz="14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ea typeface="思源宋体 CN Heavy" panose="02020900000000000000" pitchFamily="18" charset="-122"/>
                <a:cs typeface="Times New Roman" panose="02020603050405020304" pitchFamily="18" charset="0"/>
              </a:rPr>
              <a:t>A companion might have had an influence on the Be star as a result of previous mass transfer (</a:t>
            </a:r>
            <a:r>
              <a:rPr lang="en-US" altLang="zh-CN" sz="1400" b="1" dirty="0">
                <a:solidFill>
                  <a:srgbClr val="C00000"/>
                </a:solidFill>
                <a:latin typeface="Times New Roman" panose="02020603050405020304" pitchFamily="18" charset="0"/>
                <a:ea typeface="思源宋体 CN Heavy" panose="02020900000000000000" pitchFamily="18" charset="-122"/>
                <a:cs typeface="Times New Roman" panose="02020603050405020304" pitchFamily="18" charset="0"/>
              </a:rPr>
              <a:t>Rotate Faster</a:t>
            </a:r>
            <a:r>
              <a:rPr lang="en-US" altLang="zh-CN" sz="14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ea typeface="思源宋体 CN Heavy" panose="02020900000000000000" pitchFamily="18" charset="-122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343AA44-E9FA-4544-0F80-0C1C7E548DD2}"/>
              </a:ext>
            </a:extLst>
          </p:cNvPr>
          <p:cNvSpPr txBox="1"/>
          <p:nvPr/>
        </p:nvSpPr>
        <p:spPr>
          <a:xfrm>
            <a:off x="7675504" y="3634557"/>
            <a:ext cx="27885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  <a:latin typeface="Constantia" panose="02030602050306030303" pitchFamily="18" charset="0"/>
              </a:rPr>
              <a:t>Binaries System</a:t>
            </a:r>
            <a:endParaRPr lang="zh-CN" altLang="en-US" sz="2000" dirty="0">
              <a:solidFill>
                <a:schemeClr val="bg1"/>
              </a:solidFill>
              <a:latin typeface="Constantia" panose="02030602050306030303" pitchFamily="18" charset="0"/>
            </a:endParaRPr>
          </a:p>
        </p:txBody>
      </p:sp>
      <p:sp>
        <p:nvSpPr>
          <p:cNvPr id="6" name="TextBox 27">
            <a:extLst>
              <a:ext uri="{FF2B5EF4-FFF2-40B4-BE49-F238E27FC236}">
                <a16:creationId xmlns:a16="http://schemas.microsoft.com/office/drawing/2014/main" id="{5363E06A-D237-7351-3B63-37EC3BCE5BE9}"/>
              </a:ext>
            </a:extLst>
          </p:cNvPr>
          <p:cNvSpPr txBox="1"/>
          <p:nvPr/>
        </p:nvSpPr>
        <p:spPr>
          <a:xfrm>
            <a:off x="129062" y="-61556"/>
            <a:ext cx="1673105" cy="707886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l" defTabSz="914400"/>
            <a:r>
              <a:rPr lang="en-US" sz="4000" b="1" dirty="0">
                <a:solidFill>
                  <a:srgbClr val="002FA7"/>
                </a:solidFill>
                <a:latin typeface="Freestyle Script" panose="030804020302050B0404" pitchFamily="66" charset="0"/>
                <a:sym typeface="+mn-ea"/>
              </a:rPr>
              <a:t>part 3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1F62986F-FFA9-94B3-9C21-A6D1634214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81817" y="474969"/>
            <a:ext cx="5522259" cy="2932510"/>
          </a:xfrm>
          <a:prstGeom prst="rect">
            <a:avLst/>
          </a:prstGeom>
        </p:spPr>
      </p:pic>
      <p:pic>
        <p:nvPicPr>
          <p:cNvPr id="9218" name="Picture 2">
            <a:extLst>
              <a:ext uri="{FF2B5EF4-FFF2-40B4-BE49-F238E27FC236}">
                <a16:creationId xmlns:a16="http://schemas.microsoft.com/office/drawing/2014/main" id="{280D79DD-0774-2DC3-76F8-C249A07CF4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987" y="788334"/>
            <a:ext cx="5105400" cy="2914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EBC47C63-5E9B-3E12-84EB-0F49E0BD0E3B}"/>
              </a:ext>
            </a:extLst>
          </p:cNvPr>
          <p:cNvSpPr txBox="1"/>
          <p:nvPr/>
        </p:nvSpPr>
        <p:spPr>
          <a:xfrm>
            <a:off x="974361" y="3834612"/>
            <a:ext cx="40008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Difference </a:t>
            </a:r>
            <a:r>
              <a:rPr lang="en-US" altLang="zh-CN" sz="2000" b="1" dirty="0">
                <a:solidFill>
                  <a:srgbClr val="002FA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between Gam Cas and </a:t>
            </a:r>
            <a:r>
              <a:rPr lang="en-US" altLang="zh-CN" sz="2000" b="1" dirty="0" err="1">
                <a:solidFill>
                  <a:srgbClr val="002FA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Ksi</a:t>
            </a:r>
            <a:r>
              <a:rPr lang="en-US" altLang="zh-CN" sz="2000" b="1" dirty="0">
                <a:solidFill>
                  <a:srgbClr val="002FA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Per</a:t>
            </a:r>
            <a:endParaRPr lang="en-US" altLang="zh-CN" sz="2000" dirty="0">
              <a:solidFill>
                <a:srgbClr val="002FA7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2DDAEB8A-319E-CCF5-E521-4E902A01D5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493" y="4589323"/>
            <a:ext cx="5032906" cy="1721784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B798A16A-4A2D-6111-9EAF-3CD2375BC30E}"/>
              </a:ext>
            </a:extLst>
          </p:cNvPr>
          <p:cNvSpPr txBox="1"/>
          <p:nvPr/>
        </p:nvSpPr>
        <p:spPr>
          <a:xfrm>
            <a:off x="800575" y="6273225"/>
            <a:ext cx="475422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rgbClr val="002FA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PEPSI spectrum of HD15124 (black) and best-fitting binary model taken from El-</a:t>
            </a:r>
            <a:r>
              <a:rPr lang="en-US" altLang="zh-CN" sz="1600" dirty="0" err="1">
                <a:solidFill>
                  <a:srgbClr val="002FA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Badry</a:t>
            </a:r>
            <a:r>
              <a:rPr lang="en-US" altLang="zh-CN" sz="1600" dirty="0">
                <a:solidFill>
                  <a:srgbClr val="002FA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et al. (2022), fig.5</a:t>
            </a:r>
            <a:endParaRPr lang="zh-CN" altLang="en-US" sz="1600" dirty="0">
              <a:solidFill>
                <a:srgbClr val="002FA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3318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文本框 27">
            <a:extLst>
              <a:ext uri="{FF2B5EF4-FFF2-40B4-BE49-F238E27FC236}">
                <a16:creationId xmlns:a16="http://schemas.microsoft.com/office/drawing/2014/main" id="{A63A39D5-0CA8-41E7-A658-711FCB828CE1}"/>
              </a:ext>
            </a:extLst>
          </p:cNvPr>
          <p:cNvSpPr txBox="1"/>
          <p:nvPr/>
        </p:nvSpPr>
        <p:spPr>
          <a:xfrm>
            <a:off x="1211946" y="0"/>
            <a:ext cx="1119770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kumimoji="0" b="1" i="1" u="none" strike="noStrike" kern="100" cap="none" spc="0" normalizeH="0" baseline="0">
                <a:ln>
                  <a:noFill/>
                </a:ln>
                <a:solidFill>
                  <a:srgbClr val="002FA7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Times New Roman" panose="02020603050405020304" pitchFamily="18" charset="0"/>
              </a:defRPr>
            </a:lvl1pPr>
          </a:lstStyle>
          <a:p>
            <a:pPr>
              <a:defRPr/>
            </a:pPr>
            <a:r>
              <a:rPr lang="en-US" altLang="zh-CN" sz="3200" i="0" dirty="0">
                <a:latin typeface="Freestyle Script" panose="030804020302050B0404" pitchFamily="66" charset="0"/>
              </a:rPr>
              <a:t>What we can’t see in the data?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343AA44-E9FA-4544-0F80-0C1C7E548DD2}"/>
              </a:ext>
            </a:extLst>
          </p:cNvPr>
          <p:cNvSpPr txBox="1"/>
          <p:nvPr/>
        </p:nvSpPr>
        <p:spPr>
          <a:xfrm>
            <a:off x="1802167" y="3585339"/>
            <a:ext cx="27885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Constantia" panose="02030602050306030303" pitchFamily="18" charset="0"/>
              </a:rPr>
              <a:t>Observation Direction</a:t>
            </a:r>
            <a:endParaRPr lang="zh-CN" altLang="en-US" sz="2000" dirty="0">
              <a:solidFill>
                <a:schemeClr val="bg1"/>
              </a:solidFill>
              <a:latin typeface="Constantia" panose="02030602050306030303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1BDECD7-FA94-9EE5-C88E-F8E1D4161BB6}"/>
              </a:ext>
            </a:extLst>
          </p:cNvPr>
          <p:cNvSpPr txBox="1"/>
          <p:nvPr/>
        </p:nvSpPr>
        <p:spPr>
          <a:xfrm>
            <a:off x="7611035" y="3585339"/>
            <a:ext cx="29583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Constantia" panose="02030602050306030303" pitchFamily="18" charset="0"/>
              </a:rPr>
              <a:t>Dens Circumstellar disk</a:t>
            </a:r>
            <a:endParaRPr lang="zh-CN" altLang="en-US" sz="2000" dirty="0">
              <a:solidFill>
                <a:schemeClr val="bg1"/>
              </a:solidFill>
              <a:latin typeface="Constantia" panose="02030602050306030303" pitchFamily="18" charset="0"/>
            </a:endParaRPr>
          </a:p>
        </p:txBody>
      </p:sp>
      <p:sp>
        <p:nvSpPr>
          <p:cNvPr id="6" name="TextBox 27">
            <a:extLst>
              <a:ext uri="{FF2B5EF4-FFF2-40B4-BE49-F238E27FC236}">
                <a16:creationId xmlns:a16="http://schemas.microsoft.com/office/drawing/2014/main" id="{5363E06A-D237-7351-3B63-37EC3BCE5BE9}"/>
              </a:ext>
            </a:extLst>
          </p:cNvPr>
          <p:cNvSpPr txBox="1"/>
          <p:nvPr/>
        </p:nvSpPr>
        <p:spPr>
          <a:xfrm>
            <a:off x="129062" y="-61556"/>
            <a:ext cx="1673105" cy="707886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l" defTabSz="914400"/>
            <a:r>
              <a:rPr lang="en-US" sz="4000" b="1" dirty="0">
                <a:solidFill>
                  <a:srgbClr val="002FA7"/>
                </a:solidFill>
                <a:latin typeface="Freestyle Script" panose="030804020302050B0404" pitchFamily="66" charset="0"/>
                <a:sym typeface="+mn-ea"/>
              </a:rPr>
              <a:t>part 3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08D4A63-E52D-7ACD-8031-F7D4A111CFDE}"/>
              </a:ext>
            </a:extLst>
          </p:cNvPr>
          <p:cNvSpPr txBox="1"/>
          <p:nvPr/>
        </p:nvSpPr>
        <p:spPr>
          <a:xfrm>
            <a:off x="430567" y="1173418"/>
            <a:ext cx="9493362" cy="3989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2400" b="1" dirty="0">
                <a:solidFill>
                  <a:srgbClr val="002FA7"/>
                </a:solidFill>
                <a:latin typeface="Times New Roman" panose="02020603050405020304" pitchFamily="18" charset="0"/>
                <a:ea typeface="思源宋体 CN Heavy" panose="02020900000000000000" pitchFamily="18" charset="-122"/>
                <a:cs typeface="Times New Roman" panose="02020603050405020304" pitchFamily="18" charset="0"/>
              </a:rPr>
              <a:t>- Effect of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思源宋体 CN Heavy" panose="02020900000000000000" pitchFamily="18" charset="-122"/>
                <a:cs typeface="Times New Roman" panose="02020603050405020304" pitchFamily="18" charset="0"/>
              </a:rPr>
              <a:t>rotational velocity</a:t>
            </a:r>
            <a:r>
              <a:rPr lang="en-US" altLang="zh-CN" sz="2400" b="1" dirty="0">
                <a:solidFill>
                  <a:srgbClr val="002FA7"/>
                </a:solidFill>
                <a:latin typeface="Times New Roman" panose="02020603050405020304" pitchFamily="18" charset="0"/>
                <a:ea typeface="思源宋体 CN Heavy" panose="02020900000000000000" pitchFamily="18" charset="-122"/>
                <a:cs typeface="Times New Roman" panose="02020603050405020304" pitchFamily="18" charset="0"/>
              </a:rPr>
              <a:t> on its emission intensity</a:t>
            </a:r>
          </a:p>
          <a:p>
            <a:pPr>
              <a:lnSpc>
                <a:spcPct val="200000"/>
              </a:lnSpc>
            </a:pPr>
            <a:endParaRPr lang="en-US" altLang="zh-CN" sz="2400" b="1" dirty="0">
              <a:solidFill>
                <a:srgbClr val="002FA7"/>
              </a:solidFill>
              <a:latin typeface="Times New Roman" panose="02020603050405020304" pitchFamily="18" charset="0"/>
              <a:ea typeface="思源宋体 CN Heavy" panose="02020900000000000000" pitchFamily="18" charset="-122"/>
              <a:cs typeface="Times New Roman" panose="02020603050405020304" pitchFamily="18" charset="0"/>
            </a:endParaRPr>
          </a:p>
          <a:p>
            <a:pPr>
              <a:lnSpc>
                <a:spcPct val="200000"/>
              </a:lnSpc>
            </a:pPr>
            <a:r>
              <a:rPr lang="en-US" altLang="zh-CN" sz="2400" b="1" dirty="0">
                <a:solidFill>
                  <a:srgbClr val="002FA7"/>
                </a:solidFill>
                <a:latin typeface="Times New Roman" panose="02020603050405020304" pitchFamily="18" charset="0"/>
                <a:ea typeface="思源宋体 CN Heavy" panose="02020900000000000000" pitchFamily="18" charset="-122"/>
                <a:cs typeface="Times New Roman" panose="02020603050405020304" pitchFamily="18" charset="0"/>
              </a:rPr>
              <a:t>- Effect of different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思源宋体 CN Heavy" panose="02020900000000000000" pitchFamily="18" charset="-122"/>
                <a:cs typeface="Times New Roman" panose="02020603050405020304" pitchFamily="18" charset="0"/>
              </a:rPr>
              <a:t>circumstellar disk </a:t>
            </a:r>
            <a:r>
              <a:rPr lang="en-US" altLang="zh-CN" sz="2400" b="1" dirty="0">
                <a:solidFill>
                  <a:srgbClr val="002FA7"/>
                </a:solidFill>
                <a:latin typeface="Times New Roman" panose="02020603050405020304" pitchFamily="18" charset="0"/>
                <a:ea typeface="思源宋体 CN Heavy" panose="02020900000000000000" pitchFamily="18" charset="-122"/>
                <a:cs typeface="Times New Roman" panose="02020603050405020304" pitchFamily="18" charset="0"/>
              </a:rPr>
              <a:t>on it’s emission/absorption Type</a:t>
            </a:r>
          </a:p>
          <a:p>
            <a:pPr>
              <a:lnSpc>
                <a:spcPct val="200000"/>
              </a:lnSpc>
            </a:pPr>
            <a:endParaRPr lang="en-US" altLang="zh-CN" sz="2400" b="1" dirty="0">
              <a:solidFill>
                <a:srgbClr val="002FA7"/>
              </a:solidFill>
              <a:latin typeface="Times New Roman" panose="02020603050405020304" pitchFamily="18" charset="0"/>
              <a:ea typeface="思源宋体 CN Heavy" panose="02020900000000000000" pitchFamily="18" charset="-122"/>
              <a:cs typeface="Times New Roman" panose="02020603050405020304" pitchFamily="18" charset="0"/>
            </a:endParaRPr>
          </a:p>
          <a:p>
            <a:pPr>
              <a:lnSpc>
                <a:spcPct val="200000"/>
              </a:lnSpc>
            </a:pPr>
            <a:r>
              <a:rPr lang="en-US" altLang="zh-CN" sz="2400" b="1" dirty="0">
                <a:solidFill>
                  <a:srgbClr val="002FA7"/>
                </a:solidFill>
                <a:latin typeface="Times New Roman" panose="02020603050405020304" pitchFamily="18" charset="0"/>
                <a:ea typeface="思源宋体 CN Heavy" panose="02020900000000000000" pitchFamily="18" charset="-122"/>
                <a:cs typeface="Times New Roman" panose="02020603050405020304" pitchFamily="18" charset="0"/>
              </a:rPr>
              <a:t>- To determine the effect of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思源宋体 CN Heavy" panose="02020900000000000000" pitchFamily="18" charset="-122"/>
                <a:cs typeface="Times New Roman" panose="02020603050405020304" pitchFamily="18" charset="0"/>
              </a:rPr>
              <a:t>binaries or multi-star system </a:t>
            </a:r>
            <a:r>
              <a:rPr lang="en-US" altLang="zh-CN" sz="2400" b="1" dirty="0">
                <a:solidFill>
                  <a:srgbClr val="002FA7"/>
                </a:solidFill>
                <a:latin typeface="Times New Roman" panose="02020603050405020304" pitchFamily="18" charset="0"/>
                <a:ea typeface="思源宋体 CN Heavy" panose="02020900000000000000" pitchFamily="18" charset="-122"/>
                <a:cs typeface="Times New Roman" panose="02020603050405020304" pitchFamily="18" charset="0"/>
              </a:rPr>
              <a:t>on spectrum</a:t>
            </a:r>
            <a:endParaRPr lang="en-US" altLang="zh-CN" sz="2400" b="1" dirty="0">
              <a:solidFill>
                <a:srgbClr val="C00000"/>
              </a:solidFill>
              <a:latin typeface="Times New Roman" panose="02020603050405020304" pitchFamily="18" charset="0"/>
              <a:ea typeface="思源宋体 CN Heavy" panose="02020900000000000000" pitchFamily="18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宋体 CN Heavy" panose="02020900000000000000" pitchFamily="18" charset="-122"/>
              <a:ea typeface="思源宋体 CN Heavy" panose="02020900000000000000" pitchFamily="18" charset="-122"/>
              <a:cs typeface="+mn-cs"/>
            </a:endParaRPr>
          </a:p>
        </p:txBody>
      </p:sp>
      <p:sp>
        <p:nvSpPr>
          <p:cNvPr id="4" name="Freeform 5">
            <a:extLst>
              <a:ext uri="{FF2B5EF4-FFF2-40B4-BE49-F238E27FC236}">
                <a16:creationId xmlns:a16="http://schemas.microsoft.com/office/drawing/2014/main" id="{F09D3AE1-85C3-DF33-2DBC-AA81CA74A431}"/>
              </a:ext>
            </a:extLst>
          </p:cNvPr>
          <p:cNvSpPr/>
          <p:nvPr/>
        </p:nvSpPr>
        <p:spPr bwMode="auto">
          <a:xfrm rot="16200000">
            <a:off x="9725319" y="4371536"/>
            <a:ext cx="3390314" cy="1582614"/>
          </a:xfrm>
          <a:custGeom>
            <a:avLst/>
            <a:gdLst>
              <a:gd name="T0" fmla="*/ 360 w 396"/>
              <a:gd name="T1" fmla="*/ 225 h 373"/>
              <a:gd name="T2" fmla="*/ 282 w 396"/>
              <a:gd name="T3" fmla="*/ 165 h 373"/>
              <a:gd name="T4" fmla="*/ 162 w 396"/>
              <a:gd name="T5" fmla="*/ 61 h 373"/>
              <a:gd name="T6" fmla="*/ 0 w 396"/>
              <a:gd name="T7" fmla="*/ 5 h 373"/>
              <a:gd name="T8" fmla="*/ 0 w 396"/>
              <a:gd name="T9" fmla="*/ 373 h 373"/>
              <a:gd name="T10" fmla="*/ 371 w 396"/>
              <a:gd name="T11" fmla="*/ 373 h 373"/>
              <a:gd name="T12" fmla="*/ 374 w 396"/>
              <a:gd name="T13" fmla="*/ 367 h 373"/>
              <a:gd name="T14" fmla="*/ 360 w 396"/>
              <a:gd name="T15" fmla="*/ 225 h 3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96" h="373">
                <a:moveTo>
                  <a:pt x="360" y="225"/>
                </a:moveTo>
                <a:cubicBezTo>
                  <a:pt x="324" y="201"/>
                  <a:pt x="320" y="207"/>
                  <a:pt x="282" y="165"/>
                </a:cubicBezTo>
                <a:cubicBezTo>
                  <a:pt x="244" y="123"/>
                  <a:pt x="300" y="159"/>
                  <a:pt x="162" y="61"/>
                </a:cubicBezTo>
                <a:cubicBezTo>
                  <a:pt x="86" y="7"/>
                  <a:pt x="33" y="0"/>
                  <a:pt x="0" y="5"/>
                </a:cubicBezTo>
                <a:cubicBezTo>
                  <a:pt x="0" y="373"/>
                  <a:pt x="0" y="373"/>
                  <a:pt x="0" y="373"/>
                </a:cubicBezTo>
                <a:cubicBezTo>
                  <a:pt x="371" y="373"/>
                  <a:pt x="371" y="373"/>
                  <a:pt x="371" y="373"/>
                </a:cubicBezTo>
                <a:cubicBezTo>
                  <a:pt x="372" y="371"/>
                  <a:pt x="373" y="369"/>
                  <a:pt x="374" y="367"/>
                </a:cubicBezTo>
                <a:cubicBezTo>
                  <a:pt x="392" y="327"/>
                  <a:pt x="396" y="249"/>
                  <a:pt x="360" y="225"/>
                </a:cubicBezTo>
                <a:close/>
              </a:path>
            </a:pathLst>
          </a:custGeom>
          <a:solidFill>
            <a:srgbClr val="002FA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latin typeface="思源宋体 CN Heavy" panose="02020900000000000000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61879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46CBCBD3-F01B-4043-BF5E-611510F1D24A}"/>
              </a:ext>
            </a:extLst>
          </p:cNvPr>
          <p:cNvSpPr/>
          <p:nvPr/>
        </p:nvSpPr>
        <p:spPr>
          <a:xfrm>
            <a:off x="2162176" y="3534427"/>
            <a:ext cx="8205470" cy="120651"/>
          </a:xfrm>
          <a:prstGeom prst="rect">
            <a:avLst/>
          </a:prstGeom>
          <a:solidFill>
            <a:srgbClr val="002FA7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5A2C76F-08F5-42C7-B3BF-44CA8187C609}"/>
              </a:ext>
            </a:extLst>
          </p:cNvPr>
          <p:cNvSpPr txBox="1"/>
          <p:nvPr/>
        </p:nvSpPr>
        <p:spPr>
          <a:xfrm>
            <a:off x="1824354" y="1551464"/>
            <a:ext cx="8832850" cy="2215991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indent="0" algn="dist"/>
            <a:r>
              <a:rPr lang="en-US" altLang="zh-CN" sz="13800" b="1" dirty="0">
                <a:solidFill>
                  <a:srgbClr val="002FA7"/>
                </a:solidFill>
                <a:latin typeface="Freestyle Script" panose="030804020302050B0404" pitchFamily="66" charset="0"/>
                <a:ea typeface="思源宋体 CN Heavy" panose="02020900000000000000" pitchFamily="18" charset="-122"/>
                <a:cs typeface="Humnst777 Blk BT" panose="020B08030305040A0204" charset="0"/>
              </a:rPr>
              <a:t>Thank you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2EAF705-2FCB-4BA0-90E9-2A8D2C65DCF3}"/>
              </a:ext>
            </a:extLst>
          </p:cNvPr>
          <p:cNvSpPr txBox="1"/>
          <p:nvPr/>
        </p:nvSpPr>
        <p:spPr>
          <a:xfrm>
            <a:off x="2162176" y="3864610"/>
            <a:ext cx="7914640" cy="116769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200" b="1" dirty="0">
                <a:solidFill>
                  <a:srgbClr val="002FA7"/>
                </a:solidFill>
                <a:latin typeface="Times New Roman" panose="02020603050405020304" pitchFamily="18" charset="0"/>
                <a:ea typeface="思源宋体 CN Heavy" panose="02020900000000000000" pitchFamily="18" charset="-122"/>
                <a:cs typeface="Times New Roman" panose="02020603050405020304" pitchFamily="18" charset="0"/>
              </a:rPr>
              <a:t>Reference</a:t>
            </a:r>
          </a:p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rgbClr val="002FA7"/>
                </a:solidFill>
                <a:latin typeface="Times New Roman" panose="02020603050405020304" pitchFamily="18" charset="0"/>
                <a:ea typeface="思源宋体 CN Heavy" panose="02020900000000000000" pitchFamily="18" charset="-122"/>
                <a:cs typeface="Times New Roman" panose="02020603050405020304" pitchFamily="18" charset="0"/>
              </a:rPr>
              <a:t>John M. Porter and Thomas </a:t>
            </a:r>
            <a:r>
              <a:rPr lang="en-US" altLang="zh-CN" sz="1200" dirty="0" err="1">
                <a:solidFill>
                  <a:srgbClr val="002FA7"/>
                </a:solidFill>
                <a:latin typeface="Times New Roman" panose="02020603050405020304" pitchFamily="18" charset="0"/>
                <a:ea typeface="思源宋体 CN Heavy" panose="02020900000000000000" pitchFamily="18" charset="-122"/>
                <a:cs typeface="Times New Roman" panose="02020603050405020304" pitchFamily="18" charset="0"/>
              </a:rPr>
              <a:t>Rivinius</a:t>
            </a:r>
            <a:r>
              <a:rPr lang="en-US" altLang="zh-CN" sz="1200" dirty="0">
                <a:solidFill>
                  <a:srgbClr val="002FA7"/>
                </a:solidFill>
                <a:latin typeface="Times New Roman" panose="02020603050405020304" pitchFamily="18" charset="0"/>
                <a:ea typeface="思源宋体 CN Heavy" panose="02020900000000000000" pitchFamily="18" charset="-122"/>
                <a:cs typeface="Times New Roman" panose="02020603050405020304" pitchFamily="18" charset="0"/>
              </a:rPr>
              <a:t>, “Classical Be Stars”, 2003 PASP 115 1153</a:t>
            </a:r>
          </a:p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rgbClr val="002FA7"/>
                </a:solidFill>
                <a:latin typeface="Times New Roman" panose="02020603050405020304" pitchFamily="18" charset="0"/>
                <a:ea typeface="思源宋体 CN Heavy" panose="02020900000000000000" pitchFamily="18" charset="-122"/>
                <a:cs typeface="Times New Roman" panose="02020603050405020304" pitchFamily="18" charset="0"/>
              </a:rPr>
              <a:t>Kareem El-</a:t>
            </a:r>
            <a:r>
              <a:rPr lang="en-US" altLang="zh-CN" sz="1200" dirty="0" err="1">
                <a:solidFill>
                  <a:srgbClr val="002FA7"/>
                </a:solidFill>
                <a:latin typeface="Times New Roman" panose="02020603050405020304" pitchFamily="18" charset="0"/>
                <a:ea typeface="思源宋体 CN Heavy" panose="02020900000000000000" pitchFamily="18" charset="-122"/>
                <a:cs typeface="Times New Roman" panose="02020603050405020304" pitchFamily="18" charset="0"/>
              </a:rPr>
              <a:t>Badry</a:t>
            </a:r>
            <a:r>
              <a:rPr lang="en-US" altLang="zh-CN" sz="1200" dirty="0">
                <a:solidFill>
                  <a:srgbClr val="002FA7"/>
                </a:solidFill>
                <a:latin typeface="Times New Roman" panose="02020603050405020304" pitchFamily="18" charset="0"/>
                <a:ea typeface="思源宋体 CN Heavy" panose="02020900000000000000" pitchFamily="18" charset="-122"/>
                <a:cs typeface="Times New Roman" panose="02020603050405020304" pitchFamily="18" charset="0"/>
              </a:rPr>
              <a:t>, et al., “Birth of a Be star: an APOGEE search for Be stars forming through binary mass transfer”, Monthly 	Notices of the Royal Astronomical Society, Volume 516, Issue 3, November 2022, Pages 3602–3630.</a:t>
            </a:r>
            <a:endParaRPr lang="zh-CN" altLang="en-US" sz="10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  <a:cs typeface="Humnst777 Lt BT" panose="020B0402030504020204" charset="0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BA6516C7-A595-4EB7-8385-C387FEBE972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43053" b="71895"/>
          <a:stretch>
            <a:fillRect/>
          </a:stretch>
        </p:blipFill>
        <p:spPr>
          <a:xfrm rot="10800000">
            <a:off x="-307974" y="-242634"/>
            <a:ext cx="6096001" cy="1929477"/>
          </a:xfrm>
          <a:custGeom>
            <a:avLst/>
            <a:gdLst>
              <a:gd name="connsiteX0" fmla="*/ 0 w 6065230"/>
              <a:gd name="connsiteY0" fmla="*/ 0 h 1901885"/>
              <a:gd name="connsiteX1" fmla="*/ 6065230 w 6065230"/>
              <a:gd name="connsiteY1" fmla="*/ 0 h 1901885"/>
              <a:gd name="connsiteX2" fmla="*/ 6065230 w 6065230"/>
              <a:gd name="connsiteY2" fmla="*/ 1901885 h 1901885"/>
              <a:gd name="connsiteX3" fmla="*/ 0 w 6065230"/>
              <a:gd name="connsiteY3" fmla="*/ 1901885 h 19018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65230" h="1901885">
                <a:moveTo>
                  <a:pt x="0" y="0"/>
                </a:moveTo>
                <a:lnTo>
                  <a:pt x="6065230" y="0"/>
                </a:lnTo>
                <a:lnTo>
                  <a:pt x="6065230" y="1901885"/>
                </a:lnTo>
                <a:lnTo>
                  <a:pt x="0" y="1901885"/>
                </a:lnTo>
                <a:close/>
              </a:path>
            </a:pathLst>
          </a:custGeom>
        </p:spPr>
      </p:pic>
      <p:sp>
        <p:nvSpPr>
          <p:cNvPr id="2" name="任意多边形: 形状 1">
            <a:extLst>
              <a:ext uri="{FF2B5EF4-FFF2-40B4-BE49-F238E27FC236}">
                <a16:creationId xmlns:a16="http://schemas.microsoft.com/office/drawing/2014/main" id="{B6AE8FC3-A538-49C4-8C67-46A4353D60B7}"/>
              </a:ext>
            </a:extLst>
          </p:cNvPr>
          <p:cNvSpPr/>
          <p:nvPr/>
        </p:nvSpPr>
        <p:spPr>
          <a:xfrm>
            <a:off x="-307974" y="-346502"/>
            <a:ext cx="4940300" cy="2032000"/>
          </a:xfrm>
          <a:custGeom>
            <a:avLst/>
            <a:gdLst>
              <a:gd name="connsiteX0" fmla="*/ 4940300 w 4940300"/>
              <a:gd name="connsiteY0" fmla="*/ 0 h 2032000"/>
              <a:gd name="connsiteX1" fmla="*/ 4064000 w 4940300"/>
              <a:gd name="connsiteY1" fmla="*/ 952500 h 2032000"/>
              <a:gd name="connsiteX2" fmla="*/ 3022600 w 4940300"/>
              <a:gd name="connsiteY2" fmla="*/ 1320800 h 2032000"/>
              <a:gd name="connsiteX3" fmla="*/ 2209800 w 4940300"/>
              <a:gd name="connsiteY3" fmla="*/ 1574800 h 2032000"/>
              <a:gd name="connsiteX4" fmla="*/ 1333500 w 4940300"/>
              <a:gd name="connsiteY4" fmla="*/ 1930400 h 2032000"/>
              <a:gd name="connsiteX5" fmla="*/ 406400 w 4940300"/>
              <a:gd name="connsiteY5" fmla="*/ 2032000 h 2032000"/>
              <a:gd name="connsiteX6" fmla="*/ 0 w 4940300"/>
              <a:gd name="connsiteY6" fmla="*/ 2006600 h 2032000"/>
              <a:gd name="connsiteX7" fmla="*/ 0 w 4940300"/>
              <a:gd name="connsiteY7" fmla="*/ 2006600 h 203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940300" h="2032000">
                <a:moveTo>
                  <a:pt x="4940300" y="0"/>
                </a:moveTo>
                <a:cubicBezTo>
                  <a:pt x="4661958" y="366183"/>
                  <a:pt x="4383617" y="732367"/>
                  <a:pt x="4064000" y="952500"/>
                </a:cubicBezTo>
                <a:cubicBezTo>
                  <a:pt x="3744383" y="1172633"/>
                  <a:pt x="3331633" y="1217083"/>
                  <a:pt x="3022600" y="1320800"/>
                </a:cubicBezTo>
                <a:cubicBezTo>
                  <a:pt x="2713567" y="1424517"/>
                  <a:pt x="2491317" y="1473200"/>
                  <a:pt x="2209800" y="1574800"/>
                </a:cubicBezTo>
                <a:cubicBezTo>
                  <a:pt x="1928283" y="1676400"/>
                  <a:pt x="1634066" y="1854200"/>
                  <a:pt x="1333500" y="1930400"/>
                </a:cubicBezTo>
                <a:cubicBezTo>
                  <a:pt x="1032934" y="2006600"/>
                  <a:pt x="628650" y="2019300"/>
                  <a:pt x="406400" y="2032000"/>
                </a:cubicBezTo>
                <a:lnTo>
                  <a:pt x="0" y="2006600"/>
                </a:lnTo>
                <a:lnTo>
                  <a:pt x="0" y="2006600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sp>
        <p:nvSpPr>
          <p:cNvPr id="3" name="任意多边形: 形状 2">
            <a:extLst>
              <a:ext uri="{FF2B5EF4-FFF2-40B4-BE49-F238E27FC236}">
                <a16:creationId xmlns:a16="http://schemas.microsoft.com/office/drawing/2014/main" id="{CAE93F43-BE5C-4BB2-A6DC-5EEDAAB0C455}"/>
              </a:ext>
            </a:extLst>
          </p:cNvPr>
          <p:cNvSpPr/>
          <p:nvPr/>
        </p:nvSpPr>
        <p:spPr>
          <a:xfrm>
            <a:off x="7985488" y="4429618"/>
            <a:ext cx="4992915" cy="2641600"/>
          </a:xfrm>
          <a:custGeom>
            <a:avLst/>
            <a:gdLst>
              <a:gd name="connsiteX0" fmla="*/ 0 w 4992915"/>
              <a:gd name="connsiteY0" fmla="*/ 2641600 h 2641600"/>
              <a:gd name="connsiteX1" fmla="*/ 275772 w 4992915"/>
              <a:gd name="connsiteY1" fmla="*/ 1872343 h 2641600"/>
              <a:gd name="connsiteX2" fmla="*/ 1233715 w 4992915"/>
              <a:gd name="connsiteY2" fmla="*/ 1422400 h 2641600"/>
              <a:gd name="connsiteX3" fmla="*/ 1930400 w 4992915"/>
              <a:gd name="connsiteY3" fmla="*/ 1161143 h 2641600"/>
              <a:gd name="connsiteX4" fmla="*/ 2583543 w 4992915"/>
              <a:gd name="connsiteY4" fmla="*/ 551543 h 2641600"/>
              <a:gd name="connsiteX5" fmla="*/ 3628572 w 4992915"/>
              <a:gd name="connsiteY5" fmla="*/ 116114 h 2641600"/>
              <a:gd name="connsiteX6" fmla="*/ 4992915 w 4992915"/>
              <a:gd name="connsiteY6" fmla="*/ 0 h 264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92915" h="2641600">
                <a:moveTo>
                  <a:pt x="0" y="2641600"/>
                </a:moveTo>
                <a:cubicBezTo>
                  <a:pt x="35076" y="2358571"/>
                  <a:pt x="70153" y="2075543"/>
                  <a:pt x="275772" y="1872343"/>
                </a:cubicBezTo>
                <a:cubicBezTo>
                  <a:pt x="481391" y="1669143"/>
                  <a:pt x="957944" y="1540933"/>
                  <a:pt x="1233715" y="1422400"/>
                </a:cubicBezTo>
                <a:cubicBezTo>
                  <a:pt x="1509486" y="1303867"/>
                  <a:pt x="1705429" y="1306286"/>
                  <a:pt x="1930400" y="1161143"/>
                </a:cubicBezTo>
                <a:cubicBezTo>
                  <a:pt x="2155371" y="1016000"/>
                  <a:pt x="2300514" y="725714"/>
                  <a:pt x="2583543" y="551543"/>
                </a:cubicBezTo>
                <a:cubicBezTo>
                  <a:pt x="2866572" y="377371"/>
                  <a:pt x="3227010" y="208038"/>
                  <a:pt x="3628572" y="116114"/>
                </a:cubicBezTo>
                <a:cubicBezTo>
                  <a:pt x="4030134" y="24190"/>
                  <a:pt x="4511524" y="12095"/>
                  <a:pt x="4992915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0054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>
            <a:extLst>
              <a:ext uri="{FF2B5EF4-FFF2-40B4-BE49-F238E27FC236}">
                <a16:creationId xmlns:a16="http://schemas.microsoft.com/office/drawing/2014/main" id="{4FC7CF7D-4692-4CB9-B183-CA5E25506588}"/>
              </a:ext>
            </a:extLst>
          </p:cNvPr>
          <p:cNvGrpSpPr/>
          <p:nvPr/>
        </p:nvGrpSpPr>
        <p:grpSpPr>
          <a:xfrm>
            <a:off x="6744100" y="703354"/>
            <a:ext cx="4116070" cy="2835910"/>
            <a:chOff x="3065" y="2773"/>
            <a:chExt cx="6482" cy="4466"/>
          </a:xfrm>
        </p:grpSpPr>
        <p:sp>
          <p:nvSpPr>
            <p:cNvPr id="13" name="Subtitle 2">
              <a:extLst>
                <a:ext uri="{FF2B5EF4-FFF2-40B4-BE49-F238E27FC236}">
                  <a16:creationId xmlns:a16="http://schemas.microsoft.com/office/drawing/2014/main" id="{94FD290A-8485-49B1-9AF9-7A2E56C0FA3B}"/>
                </a:ext>
              </a:extLst>
            </p:cNvPr>
            <p:cNvSpPr txBox="1"/>
            <p:nvPr/>
          </p:nvSpPr>
          <p:spPr>
            <a:xfrm>
              <a:off x="3065" y="4228"/>
              <a:ext cx="6482" cy="3011"/>
            </a:xfrm>
            <a:prstGeom prst="rect">
              <a:avLst/>
            </a:prstGeom>
          </p:spPr>
          <p:txBody>
            <a:bodyPr vert="horz" wrap="square" lIns="108745" tIns="54373" rIns="108745" bIns="54373" rtlCol="0">
              <a:spAutoFit/>
            </a:bodyPr>
            <a:lstStyle>
              <a:lvl1pPr marL="0" indent="0" algn="ctr" defTabSz="1087755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 panose="020B0604020202020204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755" indent="0" algn="ctr" defTabSz="1087755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 panose="020B0604020202020204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510" indent="0" algn="ctr" defTabSz="1087755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 panose="020B0604020202020204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630" indent="0" algn="ctr" defTabSz="1087755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 panose="020B0604020202020204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385" indent="0" algn="ctr" defTabSz="1087755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 panose="020B0604020202020204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40" indent="0" algn="ctr" defTabSz="1087755" rtl="0" eaLnBrk="1" latinLnBrk="0" hangingPunct="1">
                <a:spcBef>
                  <a:spcPct val="20000"/>
                </a:spcBef>
                <a:buFont typeface="Arial" panose="020B0604020202020204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95" indent="0" algn="ctr" defTabSz="1087755" rtl="0" eaLnBrk="1" latinLnBrk="0" hangingPunct="1">
                <a:spcBef>
                  <a:spcPct val="20000"/>
                </a:spcBef>
                <a:buFont typeface="Arial" panose="020B0604020202020204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650" indent="0" algn="ctr" defTabSz="1087755" rtl="0" eaLnBrk="1" latinLnBrk="0" hangingPunct="1">
                <a:spcBef>
                  <a:spcPct val="20000"/>
                </a:spcBef>
                <a:buFont typeface="Arial" panose="020B0604020202020204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405" indent="0" algn="ctr" defTabSz="1087755" rtl="0" eaLnBrk="1" latinLnBrk="0" hangingPunct="1">
                <a:spcBef>
                  <a:spcPct val="20000"/>
                </a:spcBef>
                <a:buFont typeface="Arial" panose="020B0604020202020204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ct val="150000"/>
                </a:lnSpc>
              </a:pPr>
              <a:r>
                <a:rPr lang="en-US" altLang="zh-CN" sz="1600" dirty="0">
                  <a:solidFill>
                    <a:srgbClr val="002FA7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What is a Be Star? </a:t>
              </a:r>
            </a:p>
            <a:p>
              <a:pPr algn="l">
                <a:lnSpc>
                  <a:spcPct val="150000"/>
                </a:lnSpc>
              </a:pPr>
              <a:r>
                <a:rPr lang="en-US" altLang="zh-CN" sz="1600" dirty="0">
                  <a:solidFill>
                    <a:srgbClr val="002FA7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Where is Gam Cas and </a:t>
              </a:r>
              <a:r>
                <a:rPr lang="en-US" altLang="zh-CN" sz="1600" dirty="0" err="1">
                  <a:solidFill>
                    <a:srgbClr val="002FA7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Ksi</a:t>
              </a:r>
              <a:r>
                <a:rPr lang="en-US" altLang="zh-CN" sz="1600" dirty="0">
                  <a:solidFill>
                    <a:srgbClr val="002FA7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Per?</a:t>
              </a:r>
            </a:p>
            <a:p>
              <a:pPr algn="l">
                <a:lnSpc>
                  <a:spcPct val="150000"/>
                </a:lnSpc>
              </a:pPr>
              <a:r>
                <a:rPr lang="en-US" altLang="zh-CN" sz="1600" dirty="0">
                  <a:solidFill>
                    <a:srgbClr val="002FA7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  <a:sym typeface="+mn-ea"/>
                </a:rPr>
                <a:t>Where did we observe the targets?</a:t>
              </a:r>
              <a:endPara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+mn-ea"/>
              </a:endParaRPr>
            </a:p>
            <a:p>
              <a:pPr algn="l">
                <a:lnSpc>
                  <a:spcPct val="150000"/>
                </a:lnSpc>
              </a:pPr>
              <a:endParaRPr lang="en-US" altLang="zh-CN" sz="1600" dirty="0">
                <a:solidFill>
                  <a:srgbClr val="002FA7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cs typeface="Humnst777 Lt BT" panose="020B0402030504020204" charset="0"/>
              </a:endParaRPr>
            </a:p>
            <a:p>
              <a:pPr algn="l" defTabSz="543560">
                <a:lnSpc>
                  <a:spcPts val="1325"/>
                </a:lnSpc>
              </a:pPr>
              <a:endParaRPr lang="en-US" altLang="zh-CN" sz="850" dirty="0">
                <a:solidFill>
                  <a:schemeClr val="tx1">
                    <a:lumMod val="75000"/>
                    <a:lumOff val="25000"/>
                  </a:schemeClr>
                </a:solidFill>
                <a:latin typeface="思源宋体 CN Heavy" panose="02020900000000000000" pitchFamily="18" charset="-122"/>
                <a:ea typeface="方正兰亭细黑_GBK_M" panose="02010600010101010101" charset="-122"/>
                <a:cs typeface="Source Sans Pro" panose="020B0503030403020204" charset="0"/>
                <a:sym typeface="+mn-ea"/>
              </a:endParaRPr>
            </a:p>
          </p:txBody>
        </p:sp>
        <p:sp>
          <p:nvSpPr>
            <p:cNvPr id="14" name="TextBox 27">
              <a:extLst>
                <a:ext uri="{FF2B5EF4-FFF2-40B4-BE49-F238E27FC236}">
                  <a16:creationId xmlns:a16="http://schemas.microsoft.com/office/drawing/2014/main" id="{7FB4DEF3-F445-4A59-A39A-525393FAF3DE}"/>
                </a:ext>
              </a:extLst>
            </p:cNvPr>
            <p:cNvSpPr txBox="1"/>
            <p:nvPr/>
          </p:nvSpPr>
          <p:spPr>
            <a:xfrm>
              <a:off x="3084" y="2773"/>
              <a:ext cx="4534" cy="1745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pPr algn="l" defTabSz="914400"/>
              <a:r>
                <a:rPr lang="en-US" sz="6600" b="1" dirty="0">
                  <a:solidFill>
                    <a:srgbClr val="002FA7"/>
                  </a:solidFill>
                  <a:latin typeface="Freestyle Script" panose="030804020302050B0404" pitchFamily="66" charset="0"/>
                  <a:sym typeface="+mn-ea"/>
                </a:rPr>
                <a:t>part 1 Intro</a:t>
              </a:r>
            </a:p>
          </p:txBody>
        </p:sp>
      </p:grpSp>
      <p:sp>
        <p:nvSpPr>
          <p:cNvPr id="15" name="Subtitle 2">
            <a:extLst>
              <a:ext uri="{FF2B5EF4-FFF2-40B4-BE49-F238E27FC236}">
                <a16:creationId xmlns:a16="http://schemas.microsoft.com/office/drawing/2014/main" id="{0F89B783-4057-4F4C-8CE3-2CC80E3F9E54}"/>
              </a:ext>
            </a:extLst>
          </p:cNvPr>
          <p:cNvSpPr txBox="1"/>
          <p:nvPr/>
        </p:nvSpPr>
        <p:spPr>
          <a:xfrm>
            <a:off x="6778436" y="3668260"/>
            <a:ext cx="5135658" cy="1132139"/>
          </a:xfrm>
          <a:prstGeom prst="rect">
            <a:avLst/>
          </a:prstGeom>
        </p:spPr>
        <p:txBody>
          <a:bodyPr vert="horz" wrap="square" lIns="108745" tIns="54373" rIns="108745" bIns="54373" rtlCol="0">
            <a:spAutoFit/>
          </a:bodyPr>
          <a:lstStyle>
            <a:lvl1pPr marL="0" indent="0" algn="ctr" defTabSz="1087755" rtl="0" eaLnBrk="1" latinLnBrk="0" hangingPunct="1">
              <a:lnSpc>
                <a:spcPct val="120000"/>
              </a:lnSpc>
              <a:spcBef>
                <a:spcPct val="20000"/>
              </a:spcBef>
              <a:buFont typeface="Arial" panose="020B0604020202020204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755" indent="0" algn="ctr" defTabSz="1087755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510" indent="0" algn="ctr" defTabSz="1087755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630" indent="0" algn="ctr" defTabSz="1087755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385" indent="0" algn="ctr" defTabSz="1087755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40" indent="0" algn="ctr" defTabSz="1087755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95" indent="0" algn="ctr" defTabSz="1087755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650" indent="0" algn="ctr" defTabSz="1087755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405" indent="0" algn="ctr" defTabSz="1087755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altLang="zh-CN" sz="1600" dirty="0">
                <a:solidFill>
                  <a:srgbClr val="002FA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+mn-ea"/>
              </a:rPr>
              <a:t>Observations &amp; Data Analysis</a:t>
            </a:r>
          </a:p>
          <a:p>
            <a:pPr algn="l">
              <a:lnSpc>
                <a:spcPct val="150000"/>
              </a:lnSpc>
            </a:pPr>
            <a:r>
              <a:rPr lang="en-US" altLang="zh-CN" sz="1600" dirty="0">
                <a:solidFill>
                  <a:srgbClr val="002FA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+mn-ea"/>
              </a:rPr>
              <a:t>How do our data compare to others' observations?</a:t>
            </a:r>
          </a:p>
          <a:p>
            <a:pPr algn="l">
              <a:lnSpc>
                <a:spcPct val="150000"/>
              </a:lnSpc>
            </a:pP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latin typeface="思源宋体 CN Heavy" panose="02020900000000000000" pitchFamily="18" charset="-122"/>
              <a:ea typeface="方正兰亭细黑_GBK_M" panose="02010600010101010101" charset="-122"/>
              <a:cs typeface="Source Sans Pro" panose="020B0503030403020204" charset="0"/>
              <a:sym typeface="+mn-ea"/>
            </a:endParaRPr>
          </a:p>
        </p:txBody>
      </p:sp>
      <p:sp>
        <p:nvSpPr>
          <p:cNvPr id="16" name="TextBox 27">
            <a:extLst>
              <a:ext uri="{FF2B5EF4-FFF2-40B4-BE49-F238E27FC236}">
                <a16:creationId xmlns:a16="http://schemas.microsoft.com/office/drawing/2014/main" id="{0218D8FD-32D3-4230-AA29-53CBFE71EBEC}"/>
              </a:ext>
            </a:extLst>
          </p:cNvPr>
          <p:cNvSpPr txBox="1"/>
          <p:nvPr/>
        </p:nvSpPr>
        <p:spPr>
          <a:xfrm>
            <a:off x="6744100" y="2800646"/>
            <a:ext cx="4533613" cy="1107996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l" defTabSz="914400"/>
            <a:r>
              <a:rPr lang="en-US" sz="6600" b="1" dirty="0">
                <a:solidFill>
                  <a:srgbClr val="002FA7"/>
                </a:solidFill>
                <a:latin typeface="Freestyle Script" panose="030804020302050B0404" pitchFamily="66" charset="0"/>
                <a:sym typeface="+mn-ea"/>
              </a:rPr>
              <a:t>part 2 Observations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3B614DDF-3E64-4538-BD19-3FA54F5F7DE6}"/>
              </a:ext>
            </a:extLst>
          </p:cNvPr>
          <p:cNvSpPr txBox="1"/>
          <p:nvPr/>
        </p:nvSpPr>
        <p:spPr>
          <a:xfrm>
            <a:off x="6778435" y="5240891"/>
            <a:ext cx="5323917" cy="847510"/>
          </a:xfrm>
          <a:prstGeom prst="rect">
            <a:avLst/>
          </a:prstGeom>
        </p:spPr>
        <p:txBody>
          <a:bodyPr vert="horz" wrap="square" lIns="108745" tIns="54373" rIns="108745" bIns="54373" rtlCol="0">
            <a:spAutoFit/>
          </a:bodyPr>
          <a:lstStyle>
            <a:lvl1pPr marL="0" indent="0" algn="ctr" defTabSz="1087755" rtl="0" eaLnBrk="1" latinLnBrk="0" hangingPunct="1">
              <a:lnSpc>
                <a:spcPct val="120000"/>
              </a:lnSpc>
              <a:spcBef>
                <a:spcPct val="20000"/>
              </a:spcBef>
              <a:buFont typeface="Arial" panose="020B0604020202020204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755" indent="0" algn="ctr" defTabSz="1087755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510" indent="0" algn="ctr" defTabSz="1087755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630" indent="0" algn="ctr" defTabSz="1087755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385" indent="0" algn="ctr" defTabSz="1087755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40" indent="0" algn="ctr" defTabSz="1087755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95" indent="0" algn="ctr" defTabSz="1087755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650" indent="0" algn="ctr" defTabSz="1087755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405" indent="0" algn="ctr" defTabSz="1087755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altLang="zh-CN" sz="1600" dirty="0">
                <a:solidFill>
                  <a:srgbClr val="002FA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How the difference between the two targets came about?</a:t>
            </a:r>
          </a:p>
          <a:p>
            <a:pPr algn="l">
              <a:lnSpc>
                <a:spcPct val="150000"/>
              </a:lnSpc>
            </a:pPr>
            <a:r>
              <a:rPr lang="en-US" altLang="zh-CN" sz="1600" dirty="0">
                <a:solidFill>
                  <a:srgbClr val="002FA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+mn-ea"/>
              </a:rPr>
              <a:t>What we can’t see in the data?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+mn-ea"/>
            </a:endParaRPr>
          </a:p>
        </p:txBody>
      </p:sp>
      <p:sp>
        <p:nvSpPr>
          <p:cNvPr id="18" name="TextBox 27">
            <a:extLst>
              <a:ext uri="{FF2B5EF4-FFF2-40B4-BE49-F238E27FC236}">
                <a16:creationId xmlns:a16="http://schemas.microsoft.com/office/drawing/2014/main" id="{CEC12371-E312-4FED-B2A0-9111D34EC83C}"/>
              </a:ext>
            </a:extLst>
          </p:cNvPr>
          <p:cNvSpPr txBox="1"/>
          <p:nvPr/>
        </p:nvSpPr>
        <p:spPr>
          <a:xfrm>
            <a:off x="6744100" y="4327585"/>
            <a:ext cx="3954929" cy="1107996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l" defTabSz="914400"/>
            <a:r>
              <a:rPr lang="en-US" sz="6600" b="1" dirty="0">
                <a:solidFill>
                  <a:srgbClr val="002FA7"/>
                </a:solidFill>
                <a:latin typeface="Freestyle Script" panose="030804020302050B0404" pitchFamily="66" charset="0"/>
                <a:sym typeface="+mn-ea"/>
              </a:rPr>
              <a:t>part 3 Conclusion</a:t>
            </a:r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87A10CDF-C147-4023-9F36-F04BFC322B15}"/>
              </a:ext>
            </a:extLst>
          </p:cNvPr>
          <p:cNvSpPr txBox="1"/>
          <p:nvPr/>
        </p:nvSpPr>
        <p:spPr>
          <a:xfrm>
            <a:off x="615316" y="266653"/>
            <a:ext cx="2162068" cy="1232167"/>
          </a:xfrm>
          <a:prstGeom prst="rect">
            <a:avLst/>
          </a:prstGeom>
        </p:spPr>
        <p:txBody>
          <a:bodyPr vert="horz" wrap="square" lIns="108745" tIns="54373" rIns="108745" bIns="54373" rtlCol="0">
            <a:spAutoFit/>
          </a:bodyPr>
          <a:lstStyle>
            <a:lvl1pPr marL="0" indent="0" algn="ctr" defTabSz="1087755" rtl="0" eaLnBrk="1" latinLnBrk="0" hangingPunct="1">
              <a:lnSpc>
                <a:spcPct val="120000"/>
              </a:lnSpc>
              <a:spcBef>
                <a:spcPct val="20000"/>
              </a:spcBef>
              <a:buFont typeface="Arial" panose="020B0604020202020204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755" indent="0" algn="ctr" defTabSz="1087755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510" indent="0" algn="ctr" defTabSz="1087755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630" indent="0" algn="ctr" defTabSz="1087755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385" indent="0" algn="ctr" defTabSz="1087755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40" indent="0" algn="ctr" defTabSz="1087755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95" indent="0" algn="ctr" defTabSz="1087755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650" indent="0" algn="ctr" defTabSz="1087755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405" indent="0" algn="ctr" defTabSz="1087755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4000"/>
              </a:lnSpc>
            </a:pPr>
            <a:r>
              <a:rPr lang="en-US" altLang="zh-CN" sz="6600" b="1" dirty="0">
                <a:solidFill>
                  <a:srgbClr val="002FA7"/>
                </a:solidFill>
                <a:latin typeface="Freestyle Script" panose="030804020302050B0404" pitchFamily="66" charset="0"/>
                <a:ea typeface="思源宋体 CN Heavy" panose="02020900000000000000" pitchFamily="18" charset="-122"/>
                <a:sym typeface="+mn-ea"/>
              </a:rPr>
              <a:t>Contents</a:t>
            </a:r>
          </a:p>
        </p:txBody>
      </p: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A90B027D-E6EB-41A0-A714-58A8AFF68B98}"/>
              </a:ext>
            </a:extLst>
          </p:cNvPr>
          <p:cNvSpPr/>
          <p:nvPr/>
        </p:nvSpPr>
        <p:spPr>
          <a:xfrm rot="4684842">
            <a:off x="-1169965" y="3677994"/>
            <a:ext cx="4992915" cy="2641600"/>
          </a:xfrm>
          <a:custGeom>
            <a:avLst/>
            <a:gdLst>
              <a:gd name="connsiteX0" fmla="*/ 0 w 4992915"/>
              <a:gd name="connsiteY0" fmla="*/ 2641600 h 2641600"/>
              <a:gd name="connsiteX1" fmla="*/ 275772 w 4992915"/>
              <a:gd name="connsiteY1" fmla="*/ 1872343 h 2641600"/>
              <a:gd name="connsiteX2" fmla="*/ 1233715 w 4992915"/>
              <a:gd name="connsiteY2" fmla="*/ 1422400 h 2641600"/>
              <a:gd name="connsiteX3" fmla="*/ 1930400 w 4992915"/>
              <a:gd name="connsiteY3" fmla="*/ 1161143 h 2641600"/>
              <a:gd name="connsiteX4" fmla="*/ 2583543 w 4992915"/>
              <a:gd name="connsiteY4" fmla="*/ 551543 h 2641600"/>
              <a:gd name="connsiteX5" fmla="*/ 3628572 w 4992915"/>
              <a:gd name="connsiteY5" fmla="*/ 116114 h 2641600"/>
              <a:gd name="connsiteX6" fmla="*/ 4992915 w 4992915"/>
              <a:gd name="connsiteY6" fmla="*/ 0 h 264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92915" h="2641600">
                <a:moveTo>
                  <a:pt x="0" y="2641600"/>
                </a:moveTo>
                <a:cubicBezTo>
                  <a:pt x="35076" y="2358571"/>
                  <a:pt x="70153" y="2075543"/>
                  <a:pt x="275772" y="1872343"/>
                </a:cubicBezTo>
                <a:cubicBezTo>
                  <a:pt x="481391" y="1669143"/>
                  <a:pt x="957944" y="1540933"/>
                  <a:pt x="1233715" y="1422400"/>
                </a:cubicBezTo>
                <a:cubicBezTo>
                  <a:pt x="1509486" y="1303867"/>
                  <a:pt x="1705429" y="1306286"/>
                  <a:pt x="1930400" y="1161143"/>
                </a:cubicBezTo>
                <a:cubicBezTo>
                  <a:pt x="2155371" y="1016000"/>
                  <a:pt x="2300514" y="725714"/>
                  <a:pt x="2583543" y="551543"/>
                </a:cubicBezTo>
                <a:cubicBezTo>
                  <a:pt x="2866572" y="377371"/>
                  <a:pt x="3227010" y="208038"/>
                  <a:pt x="3628572" y="116114"/>
                </a:cubicBezTo>
                <a:cubicBezTo>
                  <a:pt x="4030134" y="24190"/>
                  <a:pt x="4511524" y="12095"/>
                  <a:pt x="4992915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96444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C0C79647-3D7D-496F-B350-3246D6F6C54C}"/>
              </a:ext>
            </a:extLst>
          </p:cNvPr>
          <p:cNvSpPr txBox="1"/>
          <p:nvPr/>
        </p:nvSpPr>
        <p:spPr>
          <a:xfrm>
            <a:off x="4962652" y="1857499"/>
            <a:ext cx="4919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zh-CN" sz="3600" b="1" dirty="0">
                <a:solidFill>
                  <a:srgbClr val="002FA7"/>
                </a:solidFill>
                <a:latin typeface="Freestyle Script" panose="030804020302050B0404" pitchFamily="66" charset="0"/>
                <a:ea typeface="思源宋体 CN Heavy" panose="02020900000000000000" pitchFamily="18" charset="-122"/>
              </a:rPr>
              <a:t>So, What is a </a:t>
            </a:r>
            <a:r>
              <a:rPr lang="en-US" altLang="zh-CN" sz="3600" b="1" dirty="0">
                <a:solidFill>
                  <a:srgbClr val="C00000"/>
                </a:solidFill>
                <a:latin typeface="Freestyle Script" panose="030804020302050B0404" pitchFamily="66" charset="0"/>
                <a:ea typeface="思源宋体 CN Heavy" panose="02020900000000000000" pitchFamily="18" charset="-122"/>
              </a:rPr>
              <a:t>Classic</a:t>
            </a:r>
            <a:r>
              <a:rPr lang="en-US" altLang="zh-CN" sz="3600" b="1" dirty="0">
                <a:solidFill>
                  <a:srgbClr val="002FA7"/>
                </a:solidFill>
                <a:latin typeface="Freestyle Script" panose="030804020302050B0404" pitchFamily="66" charset="0"/>
                <a:ea typeface="思源宋体 CN Heavy" panose="02020900000000000000" pitchFamily="18" charset="-122"/>
              </a:rPr>
              <a:t> Be Star?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BF4E41D-C7FF-4C1E-9709-3ACBF8D28A93}"/>
              </a:ext>
            </a:extLst>
          </p:cNvPr>
          <p:cNvSpPr txBox="1"/>
          <p:nvPr/>
        </p:nvSpPr>
        <p:spPr>
          <a:xfrm>
            <a:off x="4962653" y="2633061"/>
            <a:ext cx="49192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Non-supergiant</a:t>
            </a:r>
            <a:r>
              <a:rPr lang="en-US" altLang="zh-CN" sz="1600" dirty="0">
                <a:solidFill>
                  <a:srgbClr val="002FA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stars showing one or more </a:t>
            </a:r>
            <a:r>
              <a:rPr lang="en-US" altLang="zh-CN" sz="1600" b="1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Balmer series lines </a:t>
            </a:r>
            <a:r>
              <a:rPr lang="en-US" altLang="zh-CN" sz="1600" dirty="0">
                <a:solidFill>
                  <a:srgbClr val="002FA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 emission.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7D2D6887-2A1C-4050-985C-81C210FFB610}"/>
              </a:ext>
            </a:extLst>
          </p:cNvPr>
          <p:cNvSpPr txBox="1"/>
          <p:nvPr/>
        </p:nvSpPr>
        <p:spPr>
          <a:xfrm>
            <a:off x="4962652" y="3347068"/>
            <a:ext cx="5326976" cy="1917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rgbClr val="002FA7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cs typeface="Humnst777 Lt BT" panose="020B0402030504020204" charset="0"/>
              </a:rPr>
              <a:t>- </a:t>
            </a:r>
            <a:r>
              <a:rPr lang="en-US" altLang="zh-CN" sz="1200" dirty="0">
                <a:solidFill>
                  <a:srgbClr val="C00000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cs typeface="Humnst777 Lt BT" panose="020B0402030504020204" charset="0"/>
              </a:rPr>
              <a:t>main sequence stars </a:t>
            </a:r>
            <a:r>
              <a:rPr lang="en-US" altLang="zh-CN" sz="1200" dirty="0">
                <a:solidFill>
                  <a:srgbClr val="002FA7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cs typeface="Humnst777 Lt BT" panose="020B0402030504020204" charset="0"/>
              </a:rPr>
              <a:t>(but a number of </a:t>
            </a:r>
            <a:r>
              <a:rPr lang="en-US" altLang="zh-CN" sz="1200" dirty="0">
                <a:solidFill>
                  <a:srgbClr val="C00000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cs typeface="Humnst777 Lt BT" panose="020B0402030504020204" charset="0"/>
              </a:rPr>
              <a:t>subgiants</a:t>
            </a:r>
            <a:r>
              <a:rPr lang="en-US" altLang="zh-CN" sz="1200" dirty="0">
                <a:solidFill>
                  <a:srgbClr val="002FA7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cs typeface="Humnst777 Lt BT" panose="020B0402030504020204" charset="0"/>
              </a:rPr>
              <a:t> and </a:t>
            </a:r>
            <a:r>
              <a:rPr lang="en-US" altLang="zh-CN" sz="1200" dirty="0">
                <a:solidFill>
                  <a:srgbClr val="C00000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cs typeface="Humnst777 Lt BT" panose="020B0402030504020204" charset="0"/>
              </a:rPr>
              <a:t>giant stars </a:t>
            </a:r>
            <a:r>
              <a:rPr lang="en-US" altLang="zh-CN" sz="1200" dirty="0">
                <a:solidFill>
                  <a:srgbClr val="002FA7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cs typeface="Humnst777 Lt BT" panose="020B0402030504020204" charset="0"/>
              </a:rPr>
              <a:t>are also included)</a:t>
            </a:r>
          </a:p>
          <a:p>
            <a:pPr>
              <a:lnSpc>
                <a:spcPct val="150000"/>
              </a:lnSpc>
            </a:pPr>
            <a:endParaRPr lang="en-US" altLang="zh-CN" sz="1200" dirty="0">
              <a:solidFill>
                <a:srgbClr val="002FA7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  <a:cs typeface="Humnst777 Lt BT" panose="020B040203050402020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rgbClr val="002FA7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cs typeface="Humnst777 Lt BT" panose="020B0402030504020204" charset="0"/>
              </a:rPr>
              <a:t>- </a:t>
            </a:r>
            <a:r>
              <a:rPr lang="en-US" altLang="zh-CN" sz="1200" dirty="0">
                <a:solidFill>
                  <a:srgbClr val="C00000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cs typeface="Humnst777 Lt BT" panose="020B0402030504020204" charset="0"/>
              </a:rPr>
              <a:t>Rapid Rotation</a:t>
            </a:r>
          </a:p>
          <a:p>
            <a:pPr>
              <a:lnSpc>
                <a:spcPct val="150000"/>
              </a:lnSpc>
            </a:pPr>
            <a:endParaRPr lang="en-US" altLang="zh-CN" sz="1200" dirty="0">
              <a:solidFill>
                <a:srgbClr val="002FA7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  <a:cs typeface="Humnst777 Lt BT" panose="020B040203050402020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rgbClr val="002FA7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cs typeface="Humnst777 Lt BT" panose="020B0402030504020204" charset="0"/>
              </a:rPr>
              <a:t>- Dense </a:t>
            </a:r>
            <a:r>
              <a:rPr lang="en-US" altLang="zh-CN" sz="1200" dirty="0">
                <a:solidFill>
                  <a:srgbClr val="C00000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cs typeface="Humnst777 Lt BT" panose="020B0402030504020204" charset="0"/>
              </a:rPr>
              <a:t>Circumstellar Equatorial Disk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宋体 CN Heavy" panose="02020900000000000000" pitchFamily="18" charset="-122"/>
              <a:ea typeface="思源宋体 CN Heavy" panose="02020900000000000000" pitchFamily="18" charset="-122"/>
              <a:cs typeface="+mn-cs"/>
            </a:endParaRPr>
          </a:p>
        </p:txBody>
      </p:sp>
      <p:sp>
        <p:nvSpPr>
          <p:cNvPr id="23" name="Freeform 5">
            <a:extLst>
              <a:ext uri="{FF2B5EF4-FFF2-40B4-BE49-F238E27FC236}">
                <a16:creationId xmlns:a16="http://schemas.microsoft.com/office/drawing/2014/main" id="{D462A513-DCB8-4EEE-A5FB-2D93C60E4597}"/>
              </a:ext>
            </a:extLst>
          </p:cNvPr>
          <p:cNvSpPr/>
          <p:nvPr/>
        </p:nvSpPr>
        <p:spPr bwMode="auto">
          <a:xfrm rot="10800000">
            <a:off x="10289628" y="-1"/>
            <a:ext cx="1902372" cy="6858000"/>
          </a:xfrm>
          <a:custGeom>
            <a:avLst/>
            <a:gdLst>
              <a:gd name="T0" fmla="*/ 192 w 214"/>
              <a:gd name="T1" fmla="*/ 386 h 768"/>
              <a:gd name="T2" fmla="*/ 174 w 214"/>
              <a:gd name="T3" fmla="*/ 156 h 768"/>
              <a:gd name="T4" fmla="*/ 64 w 214"/>
              <a:gd name="T5" fmla="*/ 42 h 768"/>
              <a:gd name="T6" fmla="*/ 0 w 214"/>
              <a:gd name="T7" fmla="*/ 0 h 768"/>
              <a:gd name="T8" fmla="*/ 0 w 214"/>
              <a:gd name="T9" fmla="*/ 768 h 768"/>
              <a:gd name="T10" fmla="*/ 139 w 214"/>
              <a:gd name="T11" fmla="*/ 768 h 768"/>
              <a:gd name="T12" fmla="*/ 198 w 214"/>
              <a:gd name="T13" fmla="*/ 652 h 768"/>
              <a:gd name="T14" fmla="*/ 192 w 214"/>
              <a:gd name="T15" fmla="*/ 386 h 7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14" h="768">
                <a:moveTo>
                  <a:pt x="192" y="386"/>
                </a:moveTo>
                <a:cubicBezTo>
                  <a:pt x="194" y="326"/>
                  <a:pt x="214" y="210"/>
                  <a:pt x="174" y="156"/>
                </a:cubicBezTo>
                <a:cubicBezTo>
                  <a:pt x="134" y="102"/>
                  <a:pt x="110" y="76"/>
                  <a:pt x="64" y="42"/>
                </a:cubicBezTo>
                <a:cubicBezTo>
                  <a:pt x="43" y="27"/>
                  <a:pt x="21" y="12"/>
                  <a:pt x="0" y="0"/>
                </a:cubicBezTo>
                <a:cubicBezTo>
                  <a:pt x="0" y="768"/>
                  <a:pt x="0" y="768"/>
                  <a:pt x="0" y="768"/>
                </a:cubicBezTo>
                <a:cubicBezTo>
                  <a:pt x="139" y="768"/>
                  <a:pt x="139" y="768"/>
                  <a:pt x="139" y="768"/>
                </a:cubicBezTo>
                <a:cubicBezTo>
                  <a:pt x="159" y="743"/>
                  <a:pt x="192" y="696"/>
                  <a:pt x="198" y="652"/>
                </a:cubicBezTo>
                <a:cubicBezTo>
                  <a:pt x="206" y="588"/>
                  <a:pt x="190" y="446"/>
                  <a:pt x="192" y="386"/>
                </a:cubicBezTo>
                <a:close/>
              </a:path>
            </a:pathLst>
          </a:custGeom>
          <a:solidFill>
            <a:srgbClr val="002FA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latin typeface="思源宋体 CN Heavy" panose="02020900000000000000" pitchFamily="18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72861BC-42D9-F866-9A4A-328CDD889ECA}"/>
              </a:ext>
            </a:extLst>
          </p:cNvPr>
          <p:cNvSpPr txBox="1"/>
          <p:nvPr/>
        </p:nvSpPr>
        <p:spPr>
          <a:xfrm>
            <a:off x="3081106" y="979979"/>
            <a:ext cx="60297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rgbClr val="002FA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It’s neither </a:t>
            </a:r>
            <a:r>
              <a:rPr lang="en-US" altLang="zh-CN" sz="2000" b="1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B[e] Star </a:t>
            </a:r>
            <a:r>
              <a:rPr lang="en-US" altLang="zh-CN" sz="2000" b="1" dirty="0">
                <a:solidFill>
                  <a:srgbClr val="002FA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nor  </a:t>
            </a:r>
            <a:r>
              <a:rPr lang="en-US" altLang="zh-CN" sz="2000" b="1" dirty="0" err="1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Herbig</a:t>
            </a:r>
            <a:r>
              <a:rPr lang="en-US" altLang="zh-CN" sz="2000" b="1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Ae/Be star</a:t>
            </a:r>
            <a:endParaRPr lang="en-US" altLang="zh-CN" sz="2000" dirty="0">
              <a:solidFill>
                <a:srgbClr val="C0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BEB9F02-28D6-8B64-51F3-C1B29D7DF3C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822"/>
          <a:stretch/>
        </p:blipFill>
        <p:spPr bwMode="auto">
          <a:xfrm>
            <a:off x="1044158" y="1380563"/>
            <a:ext cx="3789567" cy="409687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27">
            <a:extLst>
              <a:ext uri="{FF2B5EF4-FFF2-40B4-BE49-F238E27FC236}">
                <a16:creationId xmlns:a16="http://schemas.microsoft.com/office/drawing/2014/main" id="{6D6C163B-D658-16D2-72E0-659E937FFD42}"/>
              </a:ext>
            </a:extLst>
          </p:cNvPr>
          <p:cNvSpPr txBox="1"/>
          <p:nvPr/>
        </p:nvSpPr>
        <p:spPr>
          <a:xfrm>
            <a:off x="151439" y="0"/>
            <a:ext cx="1595120" cy="11080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l" defTabSz="914400"/>
            <a:r>
              <a:rPr lang="en-US" sz="6600" b="1" dirty="0">
                <a:solidFill>
                  <a:srgbClr val="002FA7"/>
                </a:solidFill>
                <a:latin typeface="Freestyle Script" panose="030804020302050B0404" pitchFamily="66" charset="0"/>
                <a:sym typeface="+mn-ea"/>
              </a:rPr>
              <a:t>part 1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DC30550F-4B31-2602-4CF2-1D125F758731}"/>
              </a:ext>
            </a:extLst>
          </p:cNvPr>
          <p:cNvSpPr txBox="1"/>
          <p:nvPr/>
        </p:nvSpPr>
        <p:spPr>
          <a:xfrm>
            <a:off x="766121" y="5442144"/>
            <a:ext cx="4345640" cy="615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i="0" dirty="0">
                <a:solidFill>
                  <a:srgbClr val="99000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IC 59&amp;63 - The Gamma Cas Nebula</a:t>
            </a:r>
          </a:p>
          <a:p>
            <a:pPr algn="ctr"/>
            <a:r>
              <a:rPr lang="en-US" altLang="zh-CN" sz="16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From Donald P. </a:t>
            </a:r>
            <a:r>
              <a:rPr lang="en-US" altLang="zh-CN" sz="1600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Waid</a:t>
            </a:r>
            <a:r>
              <a:rPr lang="en-US" altLang="zh-CN" sz="16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</a:t>
            </a:r>
            <a:r>
              <a:rPr lang="zh-CN" altLang="en-US" sz="1600" b="1" dirty="0">
                <a:latin typeface="Tahoma" panose="020B0604030504040204" pitchFamily="34" charset="0"/>
                <a:ea typeface="Microsoft YaHei" panose="020B0503020204020204" pitchFamily="34" charset="-122"/>
                <a:cs typeface="Tahoma" panose="020B0604030504040204" pitchFamily="34" charset="0"/>
              </a:rPr>
              <a:t> </a:t>
            </a:r>
            <a:r>
              <a:rPr lang="en-US" altLang="zh-CN" sz="16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Denton, Texas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2E654EC8-ED5C-2B38-1D38-9233B97EFB9C}"/>
              </a:ext>
            </a:extLst>
          </p:cNvPr>
          <p:cNvSpPr/>
          <p:nvPr/>
        </p:nvSpPr>
        <p:spPr>
          <a:xfrm>
            <a:off x="1897988" y="132558"/>
            <a:ext cx="717075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5400" b="1" dirty="0">
                <a:solidFill>
                  <a:srgbClr val="002FA7"/>
                </a:solidFill>
                <a:latin typeface="Freestyle Script" panose="030804020302050B0404" pitchFamily="66" charset="0"/>
                <a:ea typeface="思源宋体 CN Heavy" panose="02020900000000000000" pitchFamily="18" charset="-122"/>
              </a:rPr>
              <a:t>What is a Be Star? </a:t>
            </a:r>
          </a:p>
        </p:txBody>
      </p:sp>
    </p:spTree>
    <p:extLst>
      <p:ext uri="{BB962C8B-B14F-4D97-AF65-F5344CB8AC3E}">
        <p14:creationId xmlns:p14="http://schemas.microsoft.com/office/powerpoint/2010/main" val="36819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undefined">
            <a:extLst>
              <a:ext uri="{FF2B5EF4-FFF2-40B4-BE49-F238E27FC236}">
                <a16:creationId xmlns:a16="http://schemas.microsoft.com/office/drawing/2014/main" id="{FB7B8CC1-C454-54D5-5D73-F8273F70893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87" t="31500" r="31032" b="21788"/>
          <a:stretch/>
        </p:blipFill>
        <p:spPr bwMode="auto">
          <a:xfrm>
            <a:off x="9371749" y="3093796"/>
            <a:ext cx="2460349" cy="2332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2"/>
          <p:cNvSpPr/>
          <p:nvPr/>
        </p:nvSpPr>
        <p:spPr>
          <a:xfrm>
            <a:off x="880113" y="172811"/>
            <a:ext cx="717075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5400" b="1" dirty="0">
                <a:solidFill>
                  <a:srgbClr val="002FA7"/>
                </a:solidFill>
                <a:latin typeface="Freestyle Script" panose="030804020302050B0404" pitchFamily="66" charset="0"/>
                <a:ea typeface="思源宋体 CN Heavy" panose="02020900000000000000" pitchFamily="18" charset="-122"/>
              </a:rPr>
              <a:t>Where is Gam Cas and </a:t>
            </a:r>
            <a:r>
              <a:rPr lang="en-US" altLang="zh-CN" sz="5400" b="1" dirty="0" err="1">
                <a:solidFill>
                  <a:srgbClr val="002FA7"/>
                </a:solidFill>
                <a:latin typeface="Freestyle Script" panose="030804020302050B0404" pitchFamily="66" charset="0"/>
                <a:ea typeface="思源宋体 CN Heavy" panose="02020900000000000000" pitchFamily="18" charset="-122"/>
              </a:rPr>
              <a:t>Ksi</a:t>
            </a:r>
            <a:r>
              <a:rPr lang="en-US" altLang="zh-CN" sz="5400" b="1" dirty="0">
                <a:solidFill>
                  <a:srgbClr val="002FA7"/>
                </a:solidFill>
                <a:latin typeface="Freestyle Script" panose="030804020302050B0404" pitchFamily="66" charset="0"/>
                <a:ea typeface="思源宋体 CN Heavy" panose="02020900000000000000" pitchFamily="18" charset="-122"/>
              </a:rPr>
              <a:t> Per?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5259065" y="1844419"/>
            <a:ext cx="5589965" cy="7927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rgbClr val="002FA7"/>
                </a:solidFill>
                <a:latin typeface="Constantia" panose="02030602050306030303" pitchFamily="18" charset="0"/>
                <a:ea typeface="思源宋体 CN Heavy" panose="02020900000000000000" pitchFamily="18" charset="-122"/>
                <a:cs typeface="Humnst777 Lt BT" panose="020B0402030504020204" charset="0"/>
              </a:rPr>
              <a:t>located at R.A. </a:t>
            </a:r>
            <a:r>
              <a:rPr lang="en-US" altLang="zh-CN" sz="1600" b="1" dirty="0">
                <a:solidFill>
                  <a:srgbClr val="002FA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00:56:42.5</a:t>
            </a:r>
            <a:r>
              <a:rPr lang="en-US" altLang="zh-CN" sz="1600" b="1" dirty="0">
                <a:solidFill>
                  <a:srgbClr val="002FA7"/>
                </a:solidFill>
                <a:latin typeface="Constantia" panose="02030602050306030303" pitchFamily="18" charset="0"/>
                <a:ea typeface="思源宋体 CN Heavy" panose="02020900000000000000" pitchFamily="18" charset="-122"/>
                <a:cs typeface="Humnst777 Lt BT" panose="020B0402030504020204" charset="0"/>
              </a:rPr>
              <a:t> and Dec. </a:t>
            </a:r>
            <a:r>
              <a:rPr lang="en-US" altLang="zh-CN" sz="1600" b="1" dirty="0">
                <a:solidFill>
                  <a:srgbClr val="002FA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+60:43:00.3</a:t>
            </a:r>
            <a:r>
              <a:rPr lang="en-US" altLang="zh-CN" sz="1600" b="1" dirty="0">
                <a:solidFill>
                  <a:srgbClr val="002FA7"/>
                </a:solidFill>
                <a:latin typeface="Constantia" panose="02030602050306030303" pitchFamily="18" charset="0"/>
                <a:ea typeface="思源宋体 CN Heavy" panose="02020900000000000000" pitchFamily="18" charset="-122"/>
                <a:cs typeface="Humnst777 Lt BT" panose="020B0402030504020204" charset="0"/>
              </a:rPr>
              <a:t>, which is in the center of the </a:t>
            </a:r>
            <a:r>
              <a:rPr lang="en-US" altLang="zh-CN" sz="1600" b="1" dirty="0">
                <a:solidFill>
                  <a:srgbClr val="C00000"/>
                </a:solidFill>
                <a:latin typeface="Constantia" panose="02030602050306030303" pitchFamily="18" charset="0"/>
                <a:ea typeface="思源宋体 CN Heavy" panose="02020900000000000000" pitchFamily="18" charset="-122"/>
                <a:cs typeface="Humnst777 Lt BT" panose="020B0402030504020204" charset="0"/>
              </a:rPr>
              <a:t>constellation of Cassiopeia</a:t>
            </a:r>
            <a:r>
              <a:rPr lang="en-US" altLang="zh-CN" sz="1600" b="1" dirty="0">
                <a:solidFill>
                  <a:srgbClr val="002FA7"/>
                </a:solidFill>
                <a:latin typeface="Constantia" panose="02030602050306030303" pitchFamily="18" charset="0"/>
                <a:ea typeface="思源宋体 CN Heavy" panose="02020900000000000000" pitchFamily="18" charset="-122"/>
                <a:cs typeface="Humnst777 Lt BT" panose="020B0402030504020204" charset="0"/>
              </a:rPr>
              <a:t>.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6688960" y="2803268"/>
            <a:ext cx="4160071" cy="1525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zh-CN" sz="1600" b="1" dirty="0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Apparent Magnitude: </a:t>
            </a:r>
            <a:r>
              <a:rPr lang="en-US" altLang="zh-CN" sz="1600" dirty="0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2.47</a:t>
            </a:r>
          </a:p>
          <a:p>
            <a:pPr>
              <a:lnSpc>
                <a:spcPct val="150000"/>
              </a:lnSpc>
              <a:defRPr/>
            </a:pPr>
            <a:r>
              <a:rPr lang="en-US" altLang="zh-CN" sz="1600" b="1" dirty="0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Spectral Type: </a:t>
            </a:r>
            <a:r>
              <a:rPr lang="en-US" altLang="zh-CN" sz="1600" dirty="0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B0.5IVe</a:t>
            </a:r>
          </a:p>
          <a:p>
            <a:pPr>
              <a:lnSpc>
                <a:spcPct val="150000"/>
              </a:lnSpc>
              <a:defRPr/>
            </a:pPr>
            <a:r>
              <a:rPr lang="en-US" altLang="zh-CN" sz="1600" b="1" dirty="0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Star Type: </a:t>
            </a:r>
            <a:r>
              <a:rPr lang="en-US" altLang="zh-CN" sz="1600" dirty="0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Subgiant Star</a:t>
            </a:r>
          </a:p>
          <a:p>
            <a:pPr>
              <a:lnSpc>
                <a:spcPct val="150000"/>
              </a:lnSpc>
              <a:defRPr/>
            </a:pPr>
            <a:r>
              <a:rPr lang="en-US" altLang="zh-CN" sz="1600" b="1" dirty="0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Variable Type: </a:t>
            </a:r>
            <a:r>
              <a:rPr lang="el-GR" altLang="zh-CN" sz="1600" dirty="0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γ </a:t>
            </a:r>
            <a:r>
              <a:rPr lang="en-US" altLang="zh-CN" sz="1600" dirty="0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Cas variable</a:t>
            </a:r>
            <a:endParaRPr lang="en-US" altLang="zh-CN" sz="1200" dirty="0">
              <a:solidFill>
                <a:srgbClr val="002FA7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421695" y="3705856"/>
            <a:ext cx="151632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b="1" dirty="0">
                <a:solidFill>
                  <a:srgbClr val="002FA7"/>
                </a:solidFill>
                <a:latin typeface="Freestyle Script" panose="030804020302050B0404" pitchFamily="66" charset="0"/>
                <a:ea typeface="思源宋体 CN Heavy" panose="02020900000000000000" pitchFamily="18" charset="-122"/>
              </a:rPr>
              <a:t>Data</a:t>
            </a:r>
            <a:endParaRPr lang="zh-CN" altLang="en-US" sz="6600" b="1" dirty="0">
              <a:solidFill>
                <a:srgbClr val="002FA7"/>
              </a:solidFill>
              <a:latin typeface="Freestyle Script" panose="030804020302050B0404" pitchFamily="66" charset="0"/>
              <a:ea typeface="思源宋体 CN Heavy" panose="02020900000000000000" pitchFamily="18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690171" y="4259854"/>
            <a:ext cx="3954798" cy="18954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zh-CN" sz="1600" b="1" dirty="0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Mass: </a:t>
            </a:r>
            <a:r>
              <a:rPr lang="en-US" altLang="zh-CN" sz="1600" dirty="0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13 </a:t>
            </a:r>
            <a:r>
              <a:rPr lang="en-US" altLang="zh-CN" sz="1600" i="1" dirty="0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M</a:t>
            </a:r>
            <a:r>
              <a:rPr lang="en-US" altLang="zh-CN" sz="1600" dirty="0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☉</a:t>
            </a:r>
          </a:p>
          <a:p>
            <a:pPr>
              <a:lnSpc>
                <a:spcPct val="150000"/>
              </a:lnSpc>
              <a:defRPr/>
            </a:pPr>
            <a:r>
              <a:rPr lang="en-US" altLang="zh-CN" sz="1600" b="1" dirty="0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Radius: </a:t>
            </a:r>
            <a:r>
              <a:rPr lang="en-US" altLang="zh-CN" sz="1600" dirty="0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10 </a:t>
            </a:r>
            <a:r>
              <a:rPr lang="en-US" altLang="zh-CN" sz="1600" i="1" dirty="0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R</a:t>
            </a:r>
            <a:r>
              <a:rPr lang="en-US" altLang="zh-CN" sz="1600" dirty="0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☉</a:t>
            </a:r>
          </a:p>
          <a:p>
            <a:pPr>
              <a:lnSpc>
                <a:spcPct val="150000"/>
              </a:lnSpc>
              <a:defRPr/>
            </a:pPr>
            <a:r>
              <a:rPr lang="en-US" altLang="zh-CN" sz="1600" b="1" dirty="0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Luminosity: </a:t>
            </a:r>
            <a:r>
              <a:rPr lang="en-US" altLang="zh-CN" sz="1600" dirty="0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34,000 </a:t>
            </a:r>
            <a:r>
              <a:rPr lang="en-US" altLang="zh-CN" sz="1600" i="1" dirty="0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L</a:t>
            </a:r>
            <a:r>
              <a:rPr lang="en-US" altLang="zh-CN" sz="1600" dirty="0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☉</a:t>
            </a:r>
          </a:p>
          <a:p>
            <a:pPr>
              <a:lnSpc>
                <a:spcPct val="150000"/>
              </a:lnSpc>
              <a:defRPr/>
            </a:pPr>
            <a:r>
              <a:rPr lang="en-US" altLang="zh-CN" sz="1600" b="1" dirty="0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Temperature: </a:t>
            </a:r>
            <a:r>
              <a:rPr lang="en-US" altLang="zh-CN" sz="1600" dirty="0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25,000 K</a:t>
            </a:r>
          </a:p>
          <a:p>
            <a:pPr>
              <a:lnSpc>
                <a:spcPct val="150000"/>
              </a:lnSpc>
              <a:defRPr/>
            </a:pPr>
            <a:r>
              <a:rPr lang="en-US" altLang="zh-CN" sz="1600" b="1" dirty="0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Rotational Velocity:</a:t>
            </a:r>
            <a:r>
              <a:rPr lang="en-US" altLang="zh-CN" sz="1600" dirty="0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 295 km/s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思源宋体 CN Heavy" panose="02020900000000000000" pitchFamily="18" charset="-122"/>
              <a:ea typeface="微软雅黑"/>
              <a:cs typeface="Arial" panose="020B0604020202020204" pitchFamily="34" charset="0"/>
              <a:sym typeface="+mn-lt"/>
            </a:endParaRP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A19CAB5E-1DAB-4725-8A4A-A63640833860}"/>
              </a:ext>
            </a:extLst>
          </p:cNvPr>
          <p:cNvSpPr/>
          <p:nvPr/>
        </p:nvSpPr>
        <p:spPr>
          <a:xfrm rot="20638532">
            <a:off x="8588191" y="-1292223"/>
            <a:ext cx="4945161" cy="3257286"/>
          </a:xfrm>
          <a:prstGeom prst="ellipse">
            <a:avLst/>
          </a:prstGeom>
          <a:noFill/>
          <a:ln>
            <a:solidFill>
              <a:srgbClr val="002FA7">
                <a:alpha val="49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050EE204-B4AA-9C52-E8A6-F43201DD10B7}"/>
              </a:ext>
            </a:extLst>
          </p:cNvPr>
          <p:cNvSpPr txBox="1"/>
          <p:nvPr/>
        </p:nvSpPr>
        <p:spPr>
          <a:xfrm>
            <a:off x="880113" y="6017177"/>
            <a:ext cx="4265578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400" b="1" i="0" dirty="0">
                <a:solidFill>
                  <a:srgbClr val="99000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The Gamma Cas Nebula</a:t>
            </a:r>
          </a:p>
          <a:p>
            <a:pPr algn="ctr"/>
            <a:r>
              <a:rPr lang="en-US" altLang="zh-CN" sz="1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From </a:t>
            </a:r>
            <a:r>
              <a:rPr lang="en-US" altLang="zh-CN" sz="1400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Baerenstein</a:t>
            </a:r>
            <a:r>
              <a:rPr lang="en-US" altLang="zh-CN" sz="1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Observatory,</a:t>
            </a:r>
            <a:r>
              <a:rPr lang="zh-CN" altLang="en-US" sz="1400" b="1" dirty="0">
                <a:latin typeface="Tahoma" panose="020B0604030504040204" pitchFamily="34" charset="0"/>
                <a:ea typeface="Microsoft YaHei" panose="020B0503020204020204" pitchFamily="34" charset="-122"/>
                <a:cs typeface="Tahoma" panose="020B0604030504040204" pitchFamily="34" charset="0"/>
              </a:rPr>
              <a:t> </a:t>
            </a:r>
            <a:r>
              <a:rPr lang="en-US" altLang="zh-CN" sz="1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Marcel Drechsler, German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4B809F82-F9A4-2DCC-4689-083EB9638BAA}"/>
              </a:ext>
            </a:extLst>
          </p:cNvPr>
          <p:cNvSpPr txBox="1"/>
          <p:nvPr/>
        </p:nvSpPr>
        <p:spPr>
          <a:xfrm>
            <a:off x="1279434" y="1179175"/>
            <a:ext cx="37869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zh-CN" sz="3600" b="1" dirty="0">
                <a:solidFill>
                  <a:srgbClr val="002FA7"/>
                </a:solidFill>
                <a:latin typeface="Freestyle Script" panose="030804020302050B0404" pitchFamily="66" charset="0"/>
                <a:ea typeface="思源宋体 CN Heavy" panose="02020900000000000000" pitchFamily="18" charset="-122"/>
              </a:rPr>
              <a:t>Gamma </a:t>
            </a:r>
            <a:r>
              <a:rPr lang="en-US" altLang="zh-CN" sz="3600" b="1" dirty="0" err="1">
                <a:solidFill>
                  <a:srgbClr val="002FA7"/>
                </a:solidFill>
                <a:latin typeface="Freestyle Script" panose="030804020302050B0404" pitchFamily="66" charset="0"/>
                <a:ea typeface="思源宋体 CN Heavy" panose="02020900000000000000" pitchFamily="18" charset="-122"/>
              </a:rPr>
              <a:t>Cassiopeiae</a:t>
            </a:r>
            <a:r>
              <a:rPr lang="en-US" altLang="zh-CN" sz="3600" b="1" dirty="0">
                <a:solidFill>
                  <a:srgbClr val="002FA7"/>
                </a:solidFill>
                <a:latin typeface="Freestyle Script" panose="030804020302050B0404" pitchFamily="66" charset="0"/>
                <a:ea typeface="思源宋体 CN Heavy" panose="02020900000000000000" pitchFamily="18" charset="-122"/>
              </a:rPr>
              <a:t> (Gam Cas)</a:t>
            </a:r>
          </a:p>
        </p:txBody>
      </p:sp>
      <p:sp>
        <p:nvSpPr>
          <p:cNvPr id="24" name="圆: 空心 23">
            <a:extLst>
              <a:ext uri="{FF2B5EF4-FFF2-40B4-BE49-F238E27FC236}">
                <a16:creationId xmlns:a16="http://schemas.microsoft.com/office/drawing/2014/main" id="{A553A565-AF6F-32E2-070E-1CAF09BADCF9}"/>
              </a:ext>
            </a:extLst>
          </p:cNvPr>
          <p:cNvSpPr/>
          <p:nvPr/>
        </p:nvSpPr>
        <p:spPr>
          <a:xfrm>
            <a:off x="10440149" y="3808722"/>
            <a:ext cx="323548" cy="314278"/>
          </a:xfrm>
          <a:prstGeom prst="donut">
            <a:avLst>
              <a:gd name="adj" fmla="val 13483"/>
            </a:avLst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98CEF70D-36E5-A798-E87A-DFFB5A8DA6B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192" r="1"/>
          <a:stretch/>
        </p:blipFill>
        <p:spPr>
          <a:xfrm>
            <a:off x="880113" y="1740888"/>
            <a:ext cx="4434313" cy="432995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084649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5259066" y="1844419"/>
            <a:ext cx="5175032" cy="7927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rgbClr val="002FA7"/>
                </a:solidFill>
                <a:latin typeface="Constantia" panose="02030602050306030303" pitchFamily="18" charset="0"/>
                <a:ea typeface="思源宋体 CN Heavy" panose="02020900000000000000" pitchFamily="18" charset="-122"/>
                <a:cs typeface="Humnst777 Lt BT" panose="020B0402030504020204" charset="0"/>
              </a:rPr>
              <a:t>located at R.A. </a:t>
            </a:r>
            <a:r>
              <a:rPr lang="en-US" altLang="zh-CN" sz="1600" b="1" dirty="0">
                <a:solidFill>
                  <a:srgbClr val="002FA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03:58:57.9</a:t>
            </a:r>
            <a:r>
              <a:rPr lang="en-US" altLang="zh-CN" sz="1600" b="1" dirty="0">
                <a:solidFill>
                  <a:srgbClr val="002FA7"/>
                </a:solidFill>
                <a:latin typeface="Constantia" panose="02030602050306030303" pitchFamily="18" charset="0"/>
                <a:ea typeface="思源宋体 CN Heavy" panose="02020900000000000000" pitchFamily="18" charset="-122"/>
                <a:cs typeface="Humnst777 Lt BT" panose="020B0402030504020204" charset="0"/>
              </a:rPr>
              <a:t> and Dec. </a:t>
            </a:r>
            <a:r>
              <a:rPr lang="en-US" altLang="zh-CN" sz="1600" b="1" dirty="0">
                <a:solidFill>
                  <a:srgbClr val="002FA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+35:47:27.7</a:t>
            </a:r>
            <a:r>
              <a:rPr lang="en-US" altLang="zh-CN" sz="1600" b="1" dirty="0">
                <a:solidFill>
                  <a:srgbClr val="002FA7"/>
                </a:solidFill>
                <a:latin typeface="Constantia" panose="02030602050306030303" pitchFamily="18" charset="0"/>
                <a:ea typeface="思源宋体 CN Heavy" panose="02020900000000000000" pitchFamily="18" charset="-122"/>
                <a:cs typeface="Humnst777 Lt BT" panose="020B0402030504020204" charset="0"/>
              </a:rPr>
              <a:t>, which is in the </a:t>
            </a:r>
            <a:r>
              <a:rPr lang="en-US" altLang="zh-CN" sz="1600" b="1" dirty="0">
                <a:solidFill>
                  <a:srgbClr val="C00000"/>
                </a:solidFill>
                <a:latin typeface="Constantia" panose="02030602050306030303" pitchFamily="18" charset="0"/>
                <a:ea typeface="思源宋体 CN Heavy" panose="02020900000000000000" pitchFamily="18" charset="-122"/>
                <a:cs typeface="Humnst777 Lt BT" panose="020B0402030504020204" charset="0"/>
              </a:rPr>
              <a:t>constellation of Perseus</a:t>
            </a:r>
            <a:r>
              <a:rPr lang="en-US" altLang="zh-CN" sz="1600" b="1" dirty="0">
                <a:solidFill>
                  <a:srgbClr val="002FA7"/>
                </a:solidFill>
                <a:latin typeface="Constantia" panose="02030602050306030303" pitchFamily="18" charset="0"/>
                <a:ea typeface="思源宋体 CN Heavy" panose="02020900000000000000" pitchFamily="18" charset="-122"/>
                <a:cs typeface="Humnst777 Lt BT" panose="020B0402030504020204" charset="0"/>
              </a:rPr>
              <a:t>.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6688960" y="2803268"/>
            <a:ext cx="4160071" cy="1525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zh-CN" sz="1600" b="1" dirty="0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Apparent Magnitude: </a:t>
            </a:r>
            <a:r>
              <a:rPr lang="en-US" altLang="zh-CN" sz="1600" dirty="0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4.06</a:t>
            </a:r>
          </a:p>
          <a:p>
            <a:pPr>
              <a:lnSpc>
                <a:spcPct val="150000"/>
              </a:lnSpc>
              <a:defRPr/>
            </a:pPr>
            <a:r>
              <a:rPr lang="en-US" altLang="zh-CN" sz="1600" b="1" dirty="0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Spectral Type: </a:t>
            </a:r>
            <a:r>
              <a:rPr lang="en-US" altLang="zh-CN" sz="1600" dirty="0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O7.5III</a:t>
            </a:r>
          </a:p>
          <a:p>
            <a:pPr>
              <a:lnSpc>
                <a:spcPct val="150000"/>
              </a:lnSpc>
              <a:defRPr/>
            </a:pPr>
            <a:r>
              <a:rPr lang="en-US" altLang="zh-CN" sz="1600" b="1" dirty="0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Star Type: </a:t>
            </a:r>
            <a:r>
              <a:rPr lang="en-US" altLang="zh-CN" sz="1600" dirty="0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Blue Giant</a:t>
            </a:r>
          </a:p>
          <a:p>
            <a:pPr>
              <a:lnSpc>
                <a:spcPct val="150000"/>
              </a:lnSpc>
              <a:defRPr/>
            </a:pPr>
            <a:r>
              <a:rPr lang="en-US" altLang="zh-CN" sz="1600" b="1" dirty="0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Variable Type: </a:t>
            </a:r>
            <a:r>
              <a:rPr lang="en-US" altLang="zh-CN" sz="1600" dirty="0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Slightly Variable</a:t>
            </a:r>
            <a:endParaRPr lang="en-US" altLang="zh-CN" sz="1200" dirty="0">
              <a:solidFill>
                <a:srgbClr val="002FA7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421695" y="3705856"/>
            <a:ext cx="151632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b="1" dirty="0">
                <a:solidFill>
                  <a:srgbClr val="002FA7"/>
                </a:solidFill>
                <a:latin typeface="Freestyle Script" panose="030804020302050B0404" pitchFamily="66" charset="0"/>
                <a:ea typeface="思源宋体 CN Heavy" panose="02020900000000000000" pitchFamily="18" charset="-122"/>
              </a:rPr>
              <a:t>Data</a:t>
            </a:r>
            <a:endParaRPr lang="zh-CN" altLang="en-US" sz="6600" b="1" dirty="0">
              <a:solidFill>
                <a:srgbClr val="002FA7"/>
              </a:solidFill>
              <a:latin typeface="Freestyle Script" panose="030804020302050B0404" pitchFamily="66" charset="0"/>
              <a:ea typeface="思源宋体 CN Heavy" panose="02020900000000000000" pitchFamily="18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690171" y="4259854"/>
            <a:ext cx="3954798" cy="18954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zh-CN" sz="1600" b="1" dirty="0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Mass: </a:t>
            </a:r>
            <a:r>
              <a:rPr lang="en-US" altLang="zh-CN" sz="1600" dirty="0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26-36 </a:t>
            </a:r>
            <a:r>
              <a:rPr lang="en-US" altLang="zh-CN" sz="1600" i="1" dirty="0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M</a:t>
            </a:r>
            <a:r>
              <a:rPr lang="en-US" altLang="zh-CN" sz="1600" dirty="0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☉</a:t>
            </a:r>
          </a:p>
          <a:p>
            <a:pPr>
              <a:lnSpc>
                <a:spcPct val="150000"/>
              </a:lnSpc>
              <a:defRPr/>
            </a:pPr>
            <a:r>
              <a:rPr lang="en-US" altLang="zh-CN" sz="1600" b="1" dirty="0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Radius: </a:t>
            </a:r>
            <a:r>
              <a:rPr lang="en-US" altLang="zh-CN" sz="1600" dirty="0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14 </a:t>
            </a:r>
            <a:r>
              <a:rPr lang="en-US" altLang="zh-CN" sz="1600" i="1" dirty="0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R</a:t>
            </a:r>
            <a:r>
              <a:rPr lang="en-US" altLang="zh-CN" sz="1600" dirty="0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☉</a:t>
            </a:r>
          </a:p>
          <a:p>
            <a:pPr>
              <a:lnSpc>
                <a:spcPct val="150000"/>
              </a:lnSpc>
              <a:defRPr/>
            </a:pPr>
            <a:r>
              <a:rPr lang="en-US" altLang="zh-CN" sz="1600" b="1" dirty="0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Luminosity: </a:t>
            </a:r>
            <a:r>
              <a:rPr lang="en-US" altLang="zh-CN" sz="1600" dirty="0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263,000 </a:t>
            </a:r>
            <a:r>
              <a:rPr lang="en-US" altLang="zh-CN" sz="1600" i="1" dirty="0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L</a:t>
            </a:r>
            <a:r>
              <a:rPr lang="en-US" altLang="zh-CN" sz="1600" dirty="0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☉</a:t>
            </a:r>
          </a:p>
          <a:p>
            <a:pPr>
              <a:lnSpc>
                <a:spcPct val="150000"/>
              </a:lnSpc>
              <a:defRPr/>
            </a:pPr>
            <a:r>
              <a:rPr lang="en-US" altLang="zh-CN" sz="1600" b="1" dirty="0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Temperature: </a:t>
            </a:r>
            <a:r>
              <a:rPr lang="en-US" altLang="zh-CN" sz="1600" dirty="0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35,000 K</a:t>
            </a:r>
          </a:p>
          <a:p>
            <a:pPr>
              <a:lnSpc>
                <a:spcPct val="150000"/>
              </a:lnSpc>
              <a:defRPr/>
            </a:pPr>
            <a:r>
              <a:rPr lang="en-US" altLang="zh-CN" sz="1600" b="1" dirty="0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Rotational Velocity:</a:t>
            </a:r>
            <a:r>
              <a:rPr lang="en-US" altLang="zh-CN" sz="1600" dirty="0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 220 km/s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思源宋体 CN Heavy" panose="02020900000000000000" pitchFamily="18" charset="-122"/>
              <a:ea typeface="微软雅黑"/>
              <a:cs typeface="Arial" panose="020B0604020202020204" pitchFamily="34" charset="0"/>
              <a:sym typeface="+mn-lt"/>
            </a:endParaRP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A19CAB5E-1DAB-4725-8A4A-A63640833860}"/>
              </a:ext>
            </a:extLst>
          </p:cNvPr>
          <p:cNvSpPr/>
          <p:nvPr/>
        </p:nvSpPr>
        <p:spPr>
          <a:xfrm rot="20638532">
            <a:off x="8588191" y="-1292223"/>
            <a:ext cx="4945161" cy="3257286"/>
          </a:xfrm>
          <a:prstGeom prst="ellipse">
            <a:avLst/>
          </a:prstGeom>
          <a:noFill/>
          <a:ln>
            <a:solidFill>
              <a:srgbClr val="002FA7">
                <a:alpha val="49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963DEAEF-347E-4CA0-CA68-D81ECDCEAE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962" y="1545766"/>
            <a:ext cx="4313022" cy="460954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2" name="文本框 21">
            <a:extLst>
              <a:ext uri="{FF2B5EF4-FFF2-40B4-BE49-F238E27FC236}">
                <a16:creationId xmlns:a16="http://schemas.microsoft.com/office/drawing/2014/main" id="{050EE204-B4AA-9C52-E8A6-F43201DD10B7}"/>
              </a:ext>
            </a:extLst>
          </p:cNvPr>
          <p:cNvSpPr txBox="1"/>
          <p:nvPr/>
        </p:nvSpPr>
        <p:spPr>
          <a:xfrm>
            <a:off x="691904" y="6049479"/>
            <a:ext cx="4811138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400" b="1" i="0" dirty="0">
                <a:solidFill>
                  <a:srgbClr val="99000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California Nebula (NGC 1499) &amp; </a:t>
            </a:r>
            <a:r>
              <a:rPr lang="en-US" altLang="zh-CN" sz="1400" b="1" i="0" dirty="0" err="1">
                <a:solidFill>
                  <a:srgbClr val="99000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Menkib</a:t>
            </a:r>
            <a:r>
              <a:rPr lang="en-US" altLang="zh-CN" sz="1400" b="1" i="0" dirty="0">
                <a:solidFill>
                  <a:srgbClr val="99000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1400" b="1" dirty="0">
                <a:solidFill>
                  <a:srgbClr val="99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(Blue star on its right side)</a:t>
            </a:r>
            <a:endParaRPr lang="en-US" altLang="zh-CN" sz="1400" b="1" i="0" dirty="0">
              <a:solidFill>
                <a:srgbClr val="990000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en-US" altLang="zh-CN" sz="1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From John Corban,</a:t>
            </a:r>
            <a:r>
              <a:rPr lang="zh-CN" altLang="en-US" sz="1400" b="1" dirty="0">
                <a:latin typeface="Tahoma" panose="020B0604030504040204" pitchFamily="34" charset="0"/>
                <a:ea typeface="Microsoft YaHei" panose="020B0503020204020204" pitchFamily="34" charset="-122"/>
                <a:cs typeface="Tahoma" panose="020B0604030504040204" pitchFamily="34" charset="0"/>
              </a:rPr>
              <a:t> </a:t>
            </a:r>
            <a:r>
              <a:rPr lang="en-US" altLang="zh-CN" sz="1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Gresham, OR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4B809F82-F9A4-2DCC-4689-083EB9638BAA}"/>
              </a:ext>
            </a:extLst>
          </p:cNvPr>
          <p:cNvSpPr txBox="1"/>
          <p:nvPr/>
        </p:nvSpPr>
        <p:spPr>
          <a:xfrm>
            <a:off x="1278158" y="1041938"/>
            <a:ext cx="4919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zh-CN" sz="3600" b="1" dirty="0">
                <a:solidFill>
                  <a:srgbClr val="002FA7"/>
                </a:solidFill>
                <a:latin typeface="Freestyle Script" panose="030804020302050B0404" pitchFamily="66" charset="0"/>
                <a:ea typeface="思源宋体 CN Heavy" panose="02020900000000000000" pitchFamily="18" charset="-122"/>
              </a:rPr>
              <a:t>Xi Persei (</a:t>
            </a:r>
            <a:r>
              <a:rPr lang="en-US" altLang="zh-CN" sz="3600" b="1" dirty="0" err="1">
                <a:solidFill>
                  <a:srgbClr val="002FA7"/>
                </a:solidFill>
                <a:latin typeface="Freestyle Script" panose="030804020302050B0404" pitchFamily="66" charset="0"/>
                <a:ea typeface="思源宋体 CN Heavy" panose="02020900000000000000" pitchFamily="18" charset="-122"/>
              </a:rPr>
              <a:t>Menkib</a:t>
            </a:r>
            <a:r>
              <a:rPr lang="en-US" altLang="zh-CN" sz="3600" b="1" dirty="0">
                <a:solidFill>
                  <a:srgbClr val="002FA7"/>
                </a:solidFill>
                <a:latin typeface="Freestyle Script" panose="030804020302050B0404" pitchFamily="66" charset="0"/>
                <a:ea typeface="思源宋体 CN Heavy" panose="02020900000000000000" pitchFamily="18" charset="-122"/>
              </a:rPr>
              <a:t>, </a:t>
            </a:r>
            <a:r>
              <a:rPr lang="en-US" altLang="zh-CN" sz="3600" b="1" dirty="0" err="1">
                <a:solidFill>
                  <a:srgbClr val="002FA7"/>
                </a:solidFill>
                <a:latin typeface="Freestyle Script" panose="030804020302050B0404" pitchFamily="66" charset="0"/>
                <a:ea typeface="思源宋体 CN Heavy" panose="02020900000000000000" pitchFamily="18" charset="-122"/>
              </a:rPr>
              <a:t>Ksi</a:t>
            </a:r>
            <a:r>
              <a:rPr lang="en-US" altLang="zh-CN" sz="3600" b="1" dirty="0">
                <a:solidFill>
                  <a:srgbClr val="002FA7"/>
                </a:solidFill>
                <a:latin typeface="Freestyle Script" panose="030804020302050B0404" pitchFamily="66" charset="0"/>
                <a:ea typeface="思源宋体 CN Heavy" panose="02020900000000000000" pitchFamily="18" charset="-122"/>
              </a:rPr>
              <a:t> Per)</a:t>
            </a:r>
          </a:p>
        </p:txBody>
      </p:sp>
      <p:pic>
        <p:nvPicPr>
          <p:cNvPr id="2050" name="Picture 2" descr="undefined">
            <a:extLst>
              <a:ext uri="{FF2B5EF4-FFF2-40B4-BE49-F238E27FC236}">
                <a16:creationId xmlns:a16="http://schemas.microsoft.com/office/drawing/2014/main" id="{65561523-0998-153F-89B1-900436C5367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22" t="21612" r="19989"/>
          <a:stretch/>
        </p:blipFill>
        <p:spPr bwMode="auto">
          <a:xfrm>
            <a:off x="9841564" y="3016349"/>
            <a:ext cx="1864660" cy="262467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圆: 空心 23">
            <a:extLst>
              <a:ext uri="{FF2B5EF4-FFF2-40B4-BE49-F238E27FC236}">
                <a16:creationId xmlns:a16="http://schemas.microsoft.com/office/drawing/2014/main" id="{A553A565-AF6F-32E2-070E-1CAF09BADCF9}"/>
              </a:ext>
            </a:extLst>
          </p:cNvPr>
          <p:cNvSpPr/>
          <p:nvPr/>
        </p:nvSpPr>
        <p:spPr>
          <a:xfrm>
            <a:off x="10039652" y="4813853"/>
            <a:ext cx="323548" cy="314278"/>
          </a:xfrm>
          <a:prstGeom prst="donut">
            <a:avLst>
              <a:gd name="adj" fmla="val 13483"/>
            </a:avLst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4831F5EB-D4DA-FFAF-8425-8F0D22013149}"/>
              </a:ext>
            </a:extLst>
          </p:cNvPr>
          <p:cNvSpPr/>
          <p:nvPr/>
        </p:nvSpPr>
        <p:spPr>
          <a:xfrm>
            <a:off x="880113" y="172811"/>
            <a:ext cx="717075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5400" b="1" dirty="0">
                <a:solidFill>
                  <a:srgbClr val="002FA7"/>
                </a:solidFill>
                <a:latin typeface="Freestyle Script" panose="030804020302050B0404" pitchFamily="66" charset="0"/>
                <a:ea typeface="思源宋体 CN Heavy" panose="02020900000000000000" pitchFamily="18" charset="-122"/>
              </a:rPr>
              <a:t>Where is Gam Cas and </a:t>
            </a:r>
            <a:r>
              <a:rPr lang="en-US" altLang="zh-CN" sz="5400" b="1" dirty="0" err="1">
                <a:solidFill>
                  <a:srgbClr val="002FA7"/>
                </a:solidFill>
                <a:latin typeface="Freestyle Script" panose="030804020302050B0404" pitchFamily="66" charset="0"/>
                <a:ea typeface="思源宋体 CN Heavy" panose="02020900000000000000" pitchFamily="18" charset="-122"/>
              </a:rPr>
              <a:t>Ksi</a:t>
            </a:r>
            <a:r>
              <a:rPr lang="en-US" altLang="zh-CN" sz="5400" b="1" dirty="0">
                <a:solidFill>
                  <a:srgbClr val="002FA7"/>
                </a:solidFill>
                <a:latin typeface="Freestyle Script" panose="030804020302050B0404" pitchFamily="66" charset="0"/>
                <a:ea typeface="思源宋体 CN Heavy" panose="02020900000000000000" pitchFamily="18" charset="-122"/>
              </a:rPr>
              <a:t> Per?</a:t>
            </a:r>
          </a:p>
        </p:txBody>
      </p:sp>
    </p:spTree>
    <p:extLst>
      <p:ext uri="{BB962C8B-B14F-4D97-AF65-F5344CB8AC3E}">
        <p14:creationId xmlns:p14="http://schemas.microsoft.com/office/powerpoint/2010/main" val="322142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9898743" y="0"/>
            <a:ext cx="2293257" cy="1754326"/>
          </a:xfrm>
          <a:prstGeom prst="rect">
            <a:avLst/>
          </a:prstGeom>
          <a:solidFill>
            <a:srgbClr val="002F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思源宋体 CN Heavy" panose="02020900000000000000" pitchFamily="18" charset="-122"/>
            </a:endParaRPr>
          </a:p>
        </p:txBody>
      </p:sp>
      <p:sp>
        <p:nvSpPr>
          <p:cNvPr id="2" name="Freeform 5"/>
          <p:cNvSpPr/>
          <p:nvPr/>
        </p:nvSpPr>
        <p:spPr bwMode="auto">
          <a:xfrm>
            <a:off x="0" y="5275385"/>
            <a:ext cx="3390314" cy="1582614"/>
          </a:xfrm>
          <a:custGeom>
            <a:avLst/>
            <a:gdLst>
              <a:gd name="T0" fmla="*/ 360 w 396"/>
              <a:gd name="T1" fmla="*/ 225 h 373"/>
              <a:gd name="T2" fmla="*/ 282 w 396"/>
              <a:gd name="T3" fmla="*/ 165 h 373"/>
              <a:gd name="T4" fmla="*/ 162 w 396"/>
              <a:gd name="T5" fmla="*/ 61 h 373"/>
              <a:gd name="T6" fmla="*/ 0 w 396"/>
              <a:gd name="T7" fmla="*/ 5 h 373"/>
              <a:gd name="T8" fmla="*/ 0 w 396"/>
              <a:gd name="T9" fmla="*/ 373 h 373"/>
              <a:gd name="T10" fmla="*/ 371 w 396"/>
              <a:gd name="T11" fmla="*/ 373 h 373"/>
              <a:gd name="T12" fmla="*/ 374 w 396"/>
              <a:gd name="T13" fmla="*/ 367 h 373"/>
              <a:gd name="T14" fmla="*/ 360 w 396"/>
              <a:gd name="T15" fmla="*/ 225 h 3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96" h="373">
                <a:moveTo>
                  <a:pt x="360" y="225"/>
                </a:moveTo>
                <a:cubicBezTo>
                  <a:pt x="324" y="201"/>
                  <a:pt x="320" y="207"/>
                  <a:pt x="282" y="165"/>
                </a:cubicBezTo>
                <a:cubicBezTo>
                  <a:pt x="244" y="123"/>
                  <a:pt x="300" y="159"/>
                  <a:pt x="162" y="61"/>
                </a:cubicBezTo>
                <a:cubicBezTo>
                  <a:pt x="86" y="7"/>
                  <a:pt x="33" y="0"/>
                  <a:pt x="0" y="5"/>
                </a:cubicBezTo>
                <a:cubicBezTo>
                  <a:pt x="0" y="373"/>
                  <a:pt x="0" y="373"/>
                  <a:pt x="0" y="373"/>
                </a:cubicBezTo>
                <a:cubicBezTo>
                  <a:pt x="371" y="373"/>
                  <a:pt x="371" y="373"/>
                  <a:pt x="371" y="373"/>
                </a:cubicBezTo>
                <a:cubicBezTo>
                  <a:pt x="372" y="371"/>
                  <a:pt x="373" y="369"/>
                  <a:pt x="374" y="367"/>
                </a:cubicBezTo>
                <a:cubicBezTo>
                  <a:pt x="392" y="327"/>
                  <a:pt x="396" y="249"/>
                  <a:pt x="360" y="225"/>
                </a:cubicBezTo>
                <a:close/>
              </a:path>
            </a:pathLst>
          </a:custGeom>
          <a:solidFill>
            <a:srgbClr val="002FA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latin typeface="思源宋体 CN Heavy" panose="02020900000000000000" pitchFamily="18" charset="-122"/>
            </a:endParaRPr>
          </a:p>
        </p:txBody>
      </p:sp>
      <p:sp>
        <p:nvSpPr>
          <p:cNvPr id="6" name="Freeform 5"/>
          <p:cNvSpPr>
            <a:spLocks noEditPoints="1"/>
          </p:cNvSpPr>
          <p:nvPr/>
        </p:nvSpPr>
        <p:spPr bwMode="auto">
          <a:xfrm rot="2700000">
            <a:off x="49109" y="204664"/>
            <a:ext cx="867368" cy="696488"/>
          </a:xfrm>
          <a:custGeom>
            <a:avLst/>
            <a:gdLst>
              <a:gd name="T0" fmla="*/ 2008 w 2217"/>
              <a:gd name="T1" fmla="*/ 1636 h 1986"/>
              <a:gd name="T2" fmla="*/ 2071 w 2217"/>
              <a:gd name="T3" fmla="*/ 597 h 1986"/>
              <a:gd name="T4" fmla="*/ 1137 w 2217"/>
              <a:gd name="T5" fmla="*/ 69 h 1986"/>
              <a:gd name="T6" fmla="*/ 606 w 2217"/>
              <a:gd name="T7" fmla="*/ 85 h 1986"/>
              <a:gd name="T8" fmla="*/ 152 w 2217"/>
              <a:gd name="T9" fmla="*/ 596 h 1986"/>
              <a:gd name="T10" fmla="*/ 60 w 2217"/>
              <a:gd name="T11" fmla="*/ 826 h 1986"/>
              <a:gd name="T12" fmla="*/ 36 w 2217"/>
              <a:gd name="T13" fmla="*/ 1182 h 1986"/>
              <a:gd name="T14" fmla="*/ 177 w 2217"/>
              <a:gd name="T15" fmla="*/ 1477 h 1986"/>
              <a:gd name="T16" fmla="*/ 447 w 2217"/>
              <a:gd name="T17" fmla="*/ 1743 h 1986"/>
              <a:gd name="T18" fmla="*/ 1726 w 2217"/>
              <a:gd name="T19" fmla="*/ 509 h 1986"/>
              <a:gd name="T20" fmla="*/ 1837 w 2217"/>
              <a:gd name="T21" fmla="*/ 457 h 1986"/>
              <a:gd name="T22" fmla="*/ 1803 w 2217"/>
              <a:gd name="T23" fmla="*/ 425 h 1986"/>
              <a:gd name="T24" fmla="*/ 1838 w 2217"/>
              <a:gd name="T25" fmla="*/ 468 h 1986"/>
              <a:gd name="T26" fmla="*/ 1731 w 2217"/>
              <a:gd name="T27" fmla="*/ 514 h 1986"/>
              <a:gd name="T28" fmla="*/ 805 w 2217"/>
              <a:gd name="T29" fmla="*/ 1577 h 1986"/>
              <a:gd name="T30" fmla="*/ 511 w 2217"/>
              <a:gd name="T31" fmla="*/ 1689 h 1986"/>
              <a:gd name="T32" fmla="*/ 779 w 2217"/>
              <a:gd name="T33" fmla="*/ 1792 h 1986"/>
              <a:gd name="T34" fmla="*/ 528 w 2217"/>
              <a:gd name="T35" fmla="*/ 1693 h 1986"/>
              <a:gd name="T36" fmla="*/ 697 w 2217"/>
              <a:gd name="T37" fmla="*/ 1546 h 1986"/>
              <a:gd name="T38" fmla="*/ 462 w 2217"/>
              <a:gd name="T39" fmla="*/ 1401 h 1986"/>
              <a:gd name="T40" fmla="*/ 541 w 2217"/>
              <a:gd name="T41" fmla="*/ 1441 h 1986"/>
              <a:gd name="T42" fmla="*/ 610 w 2217"/>
              <a:gd name="T43" fmla="*/ 1458 h 1986"/>
              <a:gd name="T44" fmla="*/ 684 w 2217"/>
              <a:gd name="T45" fmla="*/ 1513 h 1986"/>
              <a:gd name="T46" fmla="*/ 463 w 2217"/>
              <a:gd name="T47" fmla="*/ 1393 h 1986"/>
              <a:gd name="T48" fmla="*/ 1976 w 2217"/>
              <a:gd name="T49" fmla="*/ 1237 h 1986"/>
              <a:gd name="T50" fmla="*/ 1894 w 2217"/>
              <a:gd name="T51" fmla="*/ 1104 h 1986"/>
              <a:gd name="T52" fmla="*/ 1893 w 2217"/>
              <a:gd name="T53" fmla="*/ 1098 h 1986"/>
              <a:gd name="T54" fmla="*/ 1888 w 2217"/>
              <a:gd name="T55" fmla="*/ 1083 h 1986"/>
              <a:gd name="T56" fmla="*/ 1895 w 2217"/>
              <a:gd name="T57" fmla="*/ 1121 h 1986"/>
              <a:gd name="T58" fmla="*/ 1895 w 2217"/>
              <a:gd name="T59" fmla="*/ 1115 h 1986"/>
              <a:gd name="T60" fmla="*/ 1895 w 2217"/>
              <a:gd name="T61" fmla="*/ 1122 h 1986"/>
              <a:gd name="T62" fmla="*/ 1893 w 2217"/>
              <a:gd name="T63" fmla="*/ 1123 h 1986"/>
              <a:gd name="T64" fmla="*/ 1883 w 2217"/>
              <a:gd name="T65" fmla="*/ 1073 h 1986"/>
              <a:gd name="T66" fmla="*/ 1880 w 2217"/>
              <a:gd name="T67" fmla="*/ 1068 h 1986"/>
              <a:gd name="T68" fmla="*/ 1877 w 2217"/>
              <a:gd name="T69" fmla="*/ 1063 h 1986"/>
              <a:gd name="T70" fmla="*/ 1654 w 2217"/>
              <a:gd name="T71" fmla="*/ 781 h 1986"/>
              <a:gd name="T72" fmla="*/ 1629 w 2217"/>
              <a:gd name="T73" fmla="*/ 768 h 1986"/>
              <a:gd name="T74" fmla="*/ 1610 w 2217"/>
              <a:gd name="T75" fmla="*/ 749 h 1986"/>
              <a:gd name="T76" fmla="*/ 1333 w 2217"/>
              <a:gd name="T77" fmla="*/ 549 h 1986"/>
              <a:gd name="T78" fmla="*/ 1289 w 2217"/>
              <a:gd name="T79" fmla="*/ 523 h 1986"/>
              <a:gd name="T80" fmla="*/ 1181 w 2217"/>
              <a:gd name="T81" fmla="*/ 510 h 1986"/>
              <a:gd name="T82" fmla="*/ 394 w 2217"/>
              <a:gd name="T83" fmla="*/ 696 h 1986"/>
              <a:gd name="T84" fmla="*/ 1122 w 2217"/>
              <a:gd name="T85" fmla="*/ 533 h 1986"/>
              <a:gd name="T86" fmla="*/ 1792 w 2217"/>
              <a:gd name="T87" fmla="*/ 969 h 1986"/>
              <a:gd name="T88" fmla="*/ 1956 w 2217"/>
              <a:gd name="T89" fmla="*/ 1216 h 1986"/>
              <a:gd name="T90" fmla="*/ 1929 w 2217"/>
              <a:gd name="T91" fmla="*/ 1298 h 1986"/>
              <a:gd name="T92" fmla="*/ 1022 w 2217"/>
              <a:gd name="T93" fmla="*/ 1536 h 1986"/>
              <a:gd name="T94" fmla="*/ 68 w 2217"/>
              <a:gd name="T95" fmla="*/ 823 h 1986"/>
              <a:gd name="T96" fmla="*/ 53 w 2217"/>
              <a:gd name="T97" fmla="*/ 1089 h 1986"/>
              <a:gd name="T98" fmla="*/ 726 w 2217"/>
              <a:gd name="T99" fmla="*/ 1836 h 1986"/>
              <a:gd name="T100" fmla="*/ 476 w 2217"/>
              <a:gd name="T101" fmla="*/ 1732 h 1986"/>
              <a:gd name="T102" fmla="*/ 726 w 2217"/>
              <a:gd name="T103" fmla="*/ 1836 h 1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2217" h="1986">
                <a:moveTo>
                  <a:pt x="1775" y="1837"/>
                </a:moveTo>
                <a:cubicBezTo>
                  <a:pt x="1789" y="1829"/>
                  <a:pt x="1800" y="1819"/>
                  <a:pt x="1812" y="1810"/>
                </a:cubicBezTo>
                <a:cubicBezTo>
                  <a:pt x="1813" y="1810"/>
                  <a:pt x="1813" y="1810"/>
                  <a:pt x="1813" y="1810"/>
                </a:cubicBezTo>
                <a:cubicBezTo>
                  <a:pt x="1855" y="1792"/>
                  <a:pt x="1888" y="1763"/>
                  <a:pt x="1917" y="1729"/>
                </a:cubicBezTo>
                <a:cubicBezTo>
                  <a:pt x="1952" y="1703"/>
                  <a:pt x="1980" y="1669"/>
                  <a:pt x="2008" y="1636"/>
                </a:cubicBezTo>
                <a:cubicBezTo>
                  <a:pt x="2091" y="1534"/>
                  <a:pt x="2147" y="1419"/>
                  <a:pt x="2186" y="1295"/>
                </a:cubicBezTo>
                <a:cubicBezTo>
                  <a:pt x="2216" y="1199"/>
                  <a:pt x="2217" y="1102"/>
                  <a:pt x="2192" y="1005"/>
                </a:cubicBezTo>
                <a:cubicBezTo>
                  <a:pt x="2175" y="936"/>
                  <a:pt x="2148" y="872"/>
                  <a:pt x="2114" y="810"/>
                </a:cubicBezTo>
                <a:cubicBezTo>
                  <a:pt x="2101" y="787"/>
                  <a:pt x="2096" y="765"/>
                  <a:pt x="2101" y="739"/>
                </a:cubicBezTo>
                <a:cubicBezTo>
                  <a:pt x="2112" y="688"/>
                  <a:pt x="2098" y="641"/>
                  <a:pt x="2071" y="597"/>
                </a:cubicBezTo>
                <a:cubicBezTo>
                  <a:pt x="2066" y="589"/>
                  <a:pt x="2061" y="581"/>
                  <a:pt x="2056" y="574"/>
                </a:cubicBezTo>
                <a:cubicBezTo>
                  <a:pt x="1988" y="483"/>
                  <a:pt x="1910" y="403"/>
                  <a:pt x="1814" y="342"/>
                </a:cubicBezTo>
                <a:cubicBezTo>
                  <a:pt x="1694" y="266"/>
                  <a:pt x="1562" y="214"/>
                  <a:pt x="1425" y="178"/>
                </a:cubicBezTo>
                <a:cubicBezTo>
                  <a:pt x="1375" y="165"/>
                  <a:pt x="1326" y="150"/>
                  <a:pt x="1280" y="128"/>
                </a:cubicBezTo>
                <a:cubicBezTo>
                  <a:pt x="1233" y="106"/>
                  <a:pt x="1186" y="87"/>
                  <a:pt x="1137" y="69"/>
                </a:cubicBezTo>
                <a:cubicBezTo>
                  <a:pt x="1063" y="42"/>
                  <a:pt x="987" y="19"/>
                  <a:pt x="908" y="9"/>
                </a:cubicBezTo>
                <a:cubicBezTo>
                  <a:pt x="836" y="0"/>
                  <a:pt x="765" y="4"/>
                  <a:pt x="694" y="18"/>
                </a:cubicBezTo>
                <a:cubicBezTo>
                  <a:pt x="668" y="23"/>
                  <a:pt x="644" y="31"/>
                  <a:pt x="626" y="52"/>
                </a:cubicBezTo>
                <a:cubicBezTo>
                  <a:pt x="630" y="60"/>
                  <a:pt x="634" y="67"/>
                  <a:pt x="638" y="74"/>
                </a:cubicBezTo>
                <a:cubicBezTo>
                  <a:pt x="627" y="78"/>
                  <a:pt x="616" y="82"/>
                  <a:pt x="606" y="85"/>
                </a:cubicBezTo>
                <a:cubicBezTo>
                  <a:pt x="568" y="99"/>
                  <a:pt x="554" y="126"/>
                  <a:pt x="563" y="165"/>
                </a:cubicBezTo>
                <a:cubicBezTo>
                  <a:pt x="565" y="173"/>
                  <a:pt x="568" y="180"/>
                  <a:pt x="568" y="180"/>
                </a:cubicBezTo>
                <a:cubicBezTo>
                  <a:pt x="561" y="214"/>
                  <a:pt x="542" y="229"/>
                  <a:pt x="519" y="241"/>
                </a:cubicBezTo>
                <a:cubicBezTo>
                  <a:pt x="493" y="255"/>
                  <a:pt x="468" y="270"/>
                  <a:pt x="443" y="286"/>
                </a:cubicBezTo>
                <a:cubicBezTo>
                  <a:pt x="319" y="365"/>
                  <a:pt x="227" y="473"/>
                  <a:pt x="152" y="596"/>
                </a:cubicBezTo>
                <a:cubicBezTo>
                  <a:pt x="124" y="642"/>
                  <a:pt x="100" y="689"/>
                  <a:pt x="86" y="740"/>
                </a:cubicBezTo>
                <a:cubicBezTo>
                  <a:pt x="85" y="746"/>
                  <a:pt x="83" y="753"/>
                  <a:pt x="81" y="759"/>
                </a:cubicBezTo>
                <a:cubicBezTo>
                  <a:pt x="68" y="778"/>
                  <a:pt x="66" y="800"/>
                  <a:pt x="64" y="822"/>
                </a:cubicBezTo>
                <a:cubicBezTo>
                  <a:pt x="64" y="822"/>
                  <a:pt x="64" y="822"/>
                  <a:pt x="64" y="822"/>
                </a:cubicBezTo>
                <a:cubicBezTo>
                  <a:pt x="61" y="823"/>
                  <a:pt x="60" y="824"/>
                  <a:pt x="60" y="826"/>
                </a:cubicBezTo>
                <a:cubicBezTo>
                  <a:pt x="57" y="830"/>
                  <a:pt x="53" y="833"/>
                  <a:pt x="51" y="837"/>
                </a:cubicBezTo>
                <a:cubicBezTo>
                  <a:pt x="31" y="899"/>
                  <a:pt x="12" y="961"/>
                  <a:pt x="5" y="1026"/>
                </a:cubicBezTo>
                <a:cubicBezTo>
                  <a:pt x="4" y="1043"/>
                  <a:pt x="0" y="1060"/>
                  <a:pt x="16" y="1074"/>
                </a:cubicBezTo>
                <a:cubicBezTo>
                  <a:pt x="20" y="1077"/>
                  <a:pt x="23" y="1085"/>
                  <a:pt x="22" y="1091"/>
                </a:cubicBezTo>
                <a:cubicBezTo>
                  <a:pt x="19" y="1123"/>
                  <a:pt x="33" y="1152"/>
                  <a:pt x="36" y="1182"/>
                </a:cubicBezTo>
                <a:cubicBezTo>
                  <a:pt x="40" y="1220"/>
                  <a:pt x="50" y="1256"/>
                  <a:pt x="60" y="1291"/>
                </a:cubicBezTo>
                <a:cubicBezTo>
                  <a:pt x="69" y="1329"/>
                  <a:pt x="84" y="1365"/>
                  <a:pt x="99" y="1401"/>
                </a:cubicBezTo>
                <a:cubicBezTo>
                  <a:pt x="107" y="1420"/>
                  <a:pt x="114" y="1442"/>
                  <a:pt x="135" y="1454"/>
                </a:cubicBezTo>
                <a:cubicBezTo>
                  <a:pt x="137" y="1457"/>
                  <a:pt x="140" y="1460"/>
                  <a:pt x="142" y="1464"/>
                </a:cubicBezTo>
                <a:cubicBezTo>
                  <a:pt x="156" y="1464"/>
                  <a:pt x="167" y="1468"/>
                  <a:pt x="177" y="1477"/>
                </a:cubicBezTo>
                <a:cubicBezTo>
                  <a:pt x="167" y="1468"/>
                  <a:pt x="156" y="1464"/>
                  <a:pt x="142" y="1464"/>
                </a:cubicBezTo>
                <a:cubicBezTo>
                  <a:pt x="143" y="1468"/>
                  <a:pt x="143" y="1474"/>
                  <a:pt x="146" y="1477"/>
                </a:cubicBezTo>
                <a:cubicBezTo>
                  <a:pt x="180" y="1517"/>
                  <a:pt x="215" y="1557"/>
                  <a:pt x="249" y="1597"/>
                </a:cubicBezTo>
                <a:cubicBezTo>
                  <a:pt x="251" y="1599"/>
                  <a:pt x="255" y="1599"/>
                  <a:pt x="258" y="1600"/>
                </a:cubicBezTo>
                <a:cubicBezTo>
                  <a:pt x="313" y="1657"/>
                  <a:pt x="378" y="1703"/>
                  <a:pt x="447" y="1743"/>
                </a:cubicBezTo>
                <a:cubicBezTo>
                  <a:pt x="668" y="1870"/>
                  <a:pt x="906" y="1943"/>
                  <a:pt x="1159" y="1966"/>
                </a:cubicBezTo>
                <a:cubicBezTo>
                  <a:pt x="1378" y="1986"/>
                  <a:pt x="1584" y="1945"/>
                  <a:pt x="1775" y="1837"/>
                </a:cubicBezTo>
                <a:close/>
                <a:moveTo>
                  <a:pt x="1729" y="510"/>
                </a:moveTo>
                <a:cubicBezTo>
                  <a:pt x="1729" y="509"/>
                  <a:pt x="1728" y="508"/>
                  <a:pt x="1728" y="507"/>
                </a:cubicBezTo>
                <a:cubicBezTo>
                  <a:pt x="1728" y="507"/>
                  <a:pt x="1727" y="508"/>
                  <a:pt x="1726" y="509"/>
                </a:cubicBezTo>
                <a:cubicBezTo>
                  <a:pt x="1727" y="508"/>
                  <a:pt x="1728" y="507"/>
                  <a:pt x="1728" y="507"/>
                </a:cubicBezTo>
                <a:cubicBezTo>
                  <a:pt x="1728" y="508"/>
                  <a:pt x="1729" y="509"/>
                  <a:pt x="1729" y="510"/>
                </a:cubicBezTo>
                <a:close/>
                <a:moveTo>
                  <a:pt x="1837" y="457"/>
                </a:moveTo>
                <a:cubicBezTo>
                  <a:pt x="1837" y="457"/>
                  <a:pt x="1837" y="457"/>
                  <a:pt x="1837" y="457"/>
                </a:cubicBezTo>
                <a:cubicBezTo>
                  <a:pt x="1837" y="457"/>
                  <a:pt x="1837" y="457"/>
                  <a:pt x="1837" y="457"/>
                </a:cubicBezTo>
                <a:close/>
                <a:moveTo>
                  <a:pt x="1803" y="425"/>
                </a:moveTo>
                <a:cubicBezTo>
                  <a:pt x="1802" y="422"/>
                  <a:pt x="1801" y="420"/>
                  <a:pt x="1799" y="417"/>
                </a:cubicBezTo>
                <a:cubicBezTo>
                  <a:pt x="1801" y="420"/>
                  <a:pt x="1802" y="422"/>
                  <a:pt x="1803" y="425"/>
                </a:cubicBezTo>
                <a:cubicBezTo>
                  <a:pt x="1803" y="438"/>
                  <a:pt x="1807" y="446"/>
                  <a:pt x="1815" y="451"/>
                </a:cubicBezTo>
                <a:cubicBezTo>
                  <a:pt x="1807" y="446"/>
                  <a:pt x="1803" y="438"/>
                  <a:pt x="1803" y="425"/>
                </a:cubicBezTo>
                <a:close/>
                <a:moveTo>
                  <a:pt x="1815" y="451"/>
                </a:moveTo>
                <a:cubicBezTo>
                  <a:pt x="1815" y="451"/>
                  <a:pt x="1815" y="451"/>
                  <a:pt x="1815" y="451"/>
                </a:cubicBezTo>
                <a:cubicBezTo>
                  <a:pt x="1815" y="451"/>
                  <a:pt x="1815" y="451"/>
                  <a:pt x="1815" y="451"/>
                </a:cubicBezTo>
                <a:close/>
                <a:moveTo>
                  <a:pt x="1852" y="478"/>
                </a:moveTo>
                <a:cubicBezTo>
                  <a:pt x="1845" y="477"/>
                  <a:pt x="1841" y="473"/>
                  <a:pt x="1838" y="468"/>
                </a:cubicBezTo>
                <a:cubicBezTo>
                  <a:pt x="1841" y="473"/>
                  <a:pt x="1845" y="477"/>
                  <a:pt x="1852" y="478"/>
                </a:cubicBezTo>
                <a:cubicBezTo>
                  <a:pt x="1868" y="494"/>
                  <a:pt x="1883" y="511"/>
                  <a:pt x="1899" y="527"/>
                </a:cubicBezTo>
                <a:cubicBezTo>
                  <a:pt x="1883" y="511"/>
                  <a:pt x="1868" y="494"/>
                  <a:pt x="1852" y="478"/>
                </a:cubicBezTo>
                <a:close/>
                <a:moveTo>
                  <a:pt x="1731" y="514"/>
                </a:moveTo>
                <a:cubicBezTo>
                  <a:pt x="1731" y="514"/>
                  <a:pt x="1731" y="514"/>
                  <a:pt x="1731" y="514"/>
                </a:cubicBezTo>
                <a:cubicBezTo>
                  <a:pt x="1731" y="514"/>
                  <a:pt x="1731" y="514"/>
                  <a:pt x="1731" y="514"/>
                </a:cubicBezTo>
                <a:cubicBezTo>
                  <a:pt x="1731" y="514"/>
                  <a:pt x="1731" y="514"/>
                  <a:pt x="1731" y="514"/>
                </a:cubicBezTo>
                <a:close/>
                <a:moveTo>
                  <a:pt x="816" y="1577"/>
                </a:moveTo>
                <a:cubicBezTo>
                  <a:pt x="812" y="1577"/>
                  <a:pt x="808" y="1577"/>
                  <a:pt x="805" y="1577"/>
                </a:cubicBezTo>
                <a:cubicBezTo>
                  <a:pt x="805" y="1577"/>
                  <a:pt x="805" y="1577"/>
                  <a:pt x="805" y="1577"/>
                </a:cubicBezTo>
                <a:cubicBezTo>
                  <a:pt x="808" y="1577"/>
                  <a:pt x="812" y="1577"/>
                  <a:pt x="816" y="1577"/>
                </a:cubicBezTo>
                <a:close/>
                <a:moveTo>
                  <a:pt x="708" y="1566"/>
                </a:moveTo>
                <a:cubicBezTo>
                  <a:pt x="709" y="1567"/>
                  <a:pt x="710" y="1567"/>
                  <a:pt x="711" y="1568"/>
                </a:cubicBezTo>
                <a:cubicBezTo>
                  <a:pt x="710" y="1567"/>
                  <a:pt x="709" y="1567"/>
                  <a:pt x="708" y="1566"/>
                </a:cubicBezTo>
                <a:close/>
                <a:moveTo>
                  <a:pt x="511" y="1689"/>
                </a:moveTo>
                <a:cubicBezTo>
                  <a:pt x="519" y="1683"/>
                  <a:pt x="525" y="1680"/>
                  <a:pt x="528" y="1692"/>
                </a:cubicBezTo>
                <a:cubicBezTo>
                  <a:pt x="541" y="1696"/>
                  <a:pt x="555" y="1698"/>
                  <a:pt x="567" y="1703"/>
                </a:cubicBezTo>
                <a:cubicBezTo>
                  <a:pt x="630" y="1730"/>
                  <a:pt x="693" y="1758"/>
                  <a:pt x="755" y="1785"/>
                </a:cubicBezTo>
                <a:cubicBezTo>
                  <a:pt x="762" y="1788"/>
                  <a:pt x="770" y="1789"/>
                  <a:pt x="778" y="1791"/>
                </a:cubicBezTo>
                <a:cubicBezTo>
                  <a:pt x="778" y="1791"/>
                  <a:pt x="779" y="1791"/>
                  <a:pt x="779" y="1792"/>
                </a:cubicBezTo>
                <a:cubicBezTo>
                  <a:pt x="779" y="1791"/>
                  <a:pt x="778" y="1791"/>
                  <a:pt x="778" y="1791"/>
                </a:cubicBezTo>
                <a:cubicBezTo>
                  <a:pt x="774" y="1793"/>
                  <a:pt x="771" y="1798"/>
                  <a:pt x="768" y="1798"/>
                </a:cubicBezTo>
                <a:cubicBezTo>
                  <a:pt x="757" y="1797"/>
                  <a:pt x="746" y="1795"/>
                  <a:pt x="736" y="1792"/>
                </a:cubicBezTo>
                <a:cubicBezTo>
                  <a:pt x="668" y="1769"/>
                  <a:pt x="602" y="1740"/>
                  <a:pt x="540" y="1705"/>
                </a:cubicBezTo>
                <a:cubicBezTo>
                  <a:pt x="535" y="1702"/>
                  <a:pt x="532" y="1697"/>
                  <a:pt x="528" y="1693"/>
                </a:cubicBezTo>
                <a:cubicBezTo>
                  <a:pt x="523" y="1691"/>
                  <a:pt x="517" y="1690"/>
                  <a:pt x="511" y="1689"/>
                </a:cubicBezTo>
                <a:close/>
                <a:moveTo>
                  <a:pt x="763" y="1526"/>
                </a:moveTo>
                <a:cubicBezTo>
                  <a:pt x="757" y="1529"/>
                  <a:pt x="750" y="1532"/>
                  <a:pt x="741" y="1536"/>
                </a:cubicBezTo>
                <a:cubicBezTo>
                  <a:pt x="756" y="1544"/>
                  <a:pt x="770" y="1551"/>
                  <a:pt x="788" y="1562"/>
                </a:cubicBezTo>
                <a:cubicBezTo>
                  <a:pt x="752" y="1568"/>
                  <a:pt x="726" y="1546"/>
                  <a:pt x="697" y="1546"/>
                </a:cubicBezTo>
                <a:cubicBezTo>
                  <a:pt x="697" y="1554"/>
                  <a:pt x="701" y="1560"/>
                  <a:pt x="706" y="1564"/>
                </a:cubicBezTo>
                <a:cubicBezTo>
                  <a:pt x="701" y="1560"/>
                  <a:pt x="697" y="1554"/>
                  <a:pt x="697" y="1546"/>
                </a:cubicBezTo>
                <a:cubicBezTo>
                  <a:pt x="683" y="1540"/>
                  <a:pt x="669" y="1534"/>
                  <a:pt x="654" y="1529"/>
                </a:cubicBezTo>
                <a:cubicBezTo>
                  <a:pt x="590" y="1505"/>
                  <a:pt x="531" y="1472"/>
                  <a:pt x="479" y="1427"/>
                </a:cubicBezTo>
                <a:cubicBezTo>
                  <a:pt x="471" y="1420"/>
                  <a:pt x="462" y="1414"/>
                  <a:pt x="462" y="1401"/>
                </a:cubicBezTo>
                <a:cubicBezTo>
                  <a:pt x="472" y="1405"/>
                  <a:pt x="482" y="1408"/>
                  <a:pt x="493" y="1411"/>
                </a:cubicBezTo>
                <a:cubicBezTo>
                  <a:pt x="493" y="1411"/>
                  <a:pt x="493" y="1411"/>
                  <a:pt x="493" y="1411"/>
                </a:cubicBezTo>
                <a:cubicBezTo>
                  <a:pt x="497" y="1421"/>
                  <a:pt x="505" y="1426"/>
                  <a:pt x="516" y="1426"/>
                </a:cubicBezTo>
                <a:cubicBezTo>
                  <a:pt x="524" y="1431"/>
                  <a:pt x="533" y="1436"/>
                  <a:pt x="541" y="1441"/>
                </a:cubicBezTo>
                <a:cubicBezTo>
                  <a:pt x="541" y="1441"/>
                  <a:pt x="541" y="1441"/>
                  <a:pt x="541" y="1441"/>
                </a:cubicBezTo>
                <a:cubicBezTo>
                  <a:pt x="547" y="1444"/>
                  <a:pt x="553" y="1447"/>
                  <a:pt x="560" y="1450"/>
                </a:cubicBezTo>
                <a:cubicBezTo>
                  <a:pt x="568" y="1455"/>
                  <a:pt x="577" y="1459"/>
                  <a:pt x="586" y="1464"/>
                </a:cubicBezTo>
                <a:cubicBezTo>
                  <a:pt x="597" y="1459"/>
                  <a:pt x="605" y="1457"/>
                  <a:pt x="610" y="1458"/>
                </a:cubicBezTo>
                <a:cubicBezTo>
                  <a:pt x="612" y="1459"/>
                  <a:pt x="613" y="1460"/>
                  <a:pt x="614" y="1461"/>
                </a:cubicBezTo>
                <a:cubicBezTo>
                  <a:pt x="613" y="1460"/>
                  <a:pt x="612" y="1459"/>
                  <a:pt x="610" y="1458"/>
                </a:cubicBezTo>
                <a:cubicBezTo>
                  <a:pt x="605" y="1457"/>
                  <a:pt x="597" y="1459"/>
                  <a:pt x="586" y="1464"/>
                </a:cubicBezTo>
                <a:cubicBezTo>
                  <a:pt x="594" y="1477"/>
                  <a:pt x="609" y="1479"/>
                  <a:pt x="622" y="1484"/>
                </a:cubicBezTo>
                <a:cubicBezTo>
                  <a:pt x="631" y="1488"/>
                  <a:pt x="639" y="1492"/>
                  <a:pt x="648" y="1497"/>
                </a:cubicBezTo>
                <a:cubicBezTo>
                  <a:pt x="648" y="1497"/>
                  <a:pt x="648" y="1497"/>
                  <a:pt x="648" y="1497"/>
                </a:cubicBezTo>
                <a:cubicBezTo>
                  <a:pt x="660" y="1502"/>
                  <a:pt x="672" y="1508"/>
                  <a:pt x="684" y="1513"/>
                </a:cubicBezTo>
                <a:cubicBezTo>
                  <a:pt x="691" y="1516"/>
                  <a:pt x="699" y="1516"/>
                  <a:pt x="703" y="1507"/>
                </a:cubicBezTo>
                <a:cubicBezTo>
                  <a:pt x="723" y="1513"/>
                  <a:pt x="743" y="1520"/>
                  <a:pt x="763" y="1526"/>
                </a:cubicBezTo>
                <a:close/>
                <a:moveTo>
                  <a:pt x="444" y="1398"/>
                </a:moveTo>
                <a:cubicBezTo>
                  <a:pt x="450" y="1396"/>
                  <a:pt x="456" y="1394"/>
                  <a:pt x="463" y="1393"/>
                </a:cubicBezTo>
                <a:cubicBezTo>
                  <a:pt x="463" y="1393"/>
                  <a:pt x="463" y="1393"/>
                  <a:pt x="463" y="1393"/>
                </a:cubicBezTo>
                <a:cubicBezTo>
                  <a:pt x="463" y="1395"/>
                  <a:pt x="463" y="1398"/>
                  <a:pt x="462" y="1401"/>
                </a:cubicBezTo>
                <a:cubicBezTo>
                  <a:pt x="456" y="1400"/>
                  <a:pt x="450" y="1399"/>
                  <a:pt x="444" y="1398"/>
                </a:cubicBezTo>
                <a:close/>
                <a:moveTo>
                  <a:pt x="1971" y="1237"/>
                </a:moveTo>
                <a:cubicBezTo>
                  <a:pt x="1971" y="1237"/>
                  <a:pt x="1971" y="1237"/>
                  <a:pt x="1971" y="1237"/>
                </a:cubicBezTo>
                <a:cubicBezTo>
                  <a:pt x="1973" y="1237"/>
                  <a:pt x="1974" y="1237"/>
                  <a:pt x="1976" y="1237"/>
                </a:cubicBezTo>
                <a:cubicBezTo>
                  <a:pt x="1974" y="1237"/>
                  <a:pt x="1973" y="1237"/>
                  <a:pt x="1971" y="1237"/>
                </a:cubicBezTo>
                <a:close/>
                <a:moveTo>
                  <a:pt x="1895" y="1109"/>
                </a:moveTo>
                <a:cubicBezTo>
                  <a:pt x="1895" y="1108"/>
                  <a:pt x="1895" y="1106"/>
                  <a:pt x="1894" y="1105"/>
                </a:cubicBezTo>
                <a:cubicBezTo>
                  <a:pt x="1895" y="1106"/>
                  <a:pt x="1895" y="1108"/>
                  <a:pt x="1895" y="1109"/>
                </a:cubicBezTo>
                <a:close/>
                <a:moveTo>
                  <a:pt x="1894" y="1104"/>
                </a:moveTo>
                <a:cubicBezTo>
                  <a:pt x="1894" y="1102"/>
                  <a:pt x="1894" y="1101"/>
                  <a:pt x="1893" y="1099"/>
                </a:cubicBezTo>
                <a:cubicBezTo>
                  <a:pt x="1894" y="1101"/>
                  <a:pt x="1894" y="1102"/>
                  <a:pt x="1894" y="1104"/>
                </a:cubicBezTo>
                <a:close/>
                <a:moveTo>
                  <a:pt x="1893" y="1098"/>
                </a:moveTo>
                <a:cubicBezTo>
                  <a:pt x="1893" y="1097"/>
                  <a:pt x="1892" y="1095"/>
                  <a:pt x="1892" y="1094"/>
                </a:cubicBezTo>
                <a:cubicBezTo>
                  <a:pt x="1892" y="1095"/>
                  <a:pt x="1893" y="1097"/>
                  <a:pt x="1893" y="1098"/>
                </a:cubicBezTo>
                <a:close/>
                <a:moveTo>
                  <a:pt x="1891" y="1093"/>
                </a:moveTo>
                <a:cubicBezTo>
                  <a:pt x="1891" y="1092"/>
                  <a:pt x="1890" y="1090"/>
                  <a:pt x="1890" y="1089"/>
                </a:cubicBezTo>
                <a:cubicBezTo>
                  <a:pt x="1890" y="1090"/>
                  <a:pt x="1891" y="1092"/>
                  <a:pt x="1891" y="1093"/>
                </a:cubicBezTo>
                <a:close/>
                <a:moveTo>
                  <a:pt x="1890" y="1088"/>
                </a:moveTo>
                <a:cubicBezTo>
                  <a:pt x="1889" y="1086"/>
                  <a:pt x="1888" y="1085"/>
                  <a:pt x="1888" y="1083"/>
                </a:cubicBezTo>
                <a:cubicBezTo>
                  <a:pt x="1888" y="1085"/>
                  <a:pt x="1889" y="1086"/>
                  <a:pt x="1890" y="1088"/>
                </a:cubicBezTo>
                <a:close/>
                <a:moveTo>
                  <a:pt x="1887" y="1083"/>
                </a:moveTo>
                <a:cubicBezTo>
                  <a:pt x="1887" y="1081"/>
                  <a:pt x="1886" y="1080"/>
                  <a:pt x="1885" y="1078"/>
                </a:cubicBezTo>
                <a:cubicBezTo>
                  <a:pt x="1886" y="1080"/>
                  <a:pt x="1887" y="1081"/>
                  <a:pt x="1887" y="1083"/>
                </a:cubicBezTo>
                <a:close/>
                <a:moveTo>
                  <a:pt x="1895" y="1121"/>
                </a:moveTo>
                <a:cubicBezTo>
                  <a:pt x="1895" y="1119"/>
                  <a:pt x="1895" y="1118"/>
                  <a:pt x="1895" y="1116"/>
                </a:cubicBezTo>
                <a:cubicBezTo>
                  <a:pt x="1895" y="1118"/>
                  <a:pt x="1895" y="1119"/>
                  <a:pt x="1895" y="1121"/>
                </a:cubicBezTo>
                <a:close/>
                <a:moveTo>
                  <a:pt x="1895" y="1115"/>
                </a:moveTo>
                <a:cubicBezTo>
                  <a:pt x="1895" y="1114"/>
                  <a:pt x="1895" y="1112"/>
                  <a:pt x="1895" y="1111"/>
                </a:cubicBezTo>
                <a:cubicBezTo>
                  <a:pt x="1895" y="1112"/>
                  <a:pt x="1895" y="1114"/>
                  <a:pt x="1895" y="1115"/>
                </a:cubicBezTo>
                <a:close/>
                <a:moveTo>
                  <a:pt x="1919" y="1113"/>
                </a:moveTo>
                <a:cubicBezTo>
                  <a:pt x="1916" y="1114"/>
                  <a:pt x="1914" y="1115"/>
                  <a:pt x="1912" y="1116"/>
                </a:cubicBezTo>
                <a:cubicBezTo>
                  <a:pt x="1914" y="1115"/>
                  <a:pt x="1916" y="1114"/>
                  <a:pt x="1919" y="1113"/>
                </a:cubicBezTo>
                <a:close/>
                <a:moveTo>
                  <a:pt x="1895" y="1122"/>
                </a:moveTo>
                <a:cubicBezTo>
                  <a:pt x="1895" y="1122"/>
                  <a:pt x="1895" y="1122"/>
                  <a:pt x="1895" y="1122"/>
                </a:cubicBezTo>
                <a:cubicBezTo>
                  <a:pt x="1893" y="1123"/>
                  <a:pt x="1893" y="1123"/>
                  <a:pt x="1893" y="1123"/>
                </a:cubicBezTo>
                <a:cubicBezTo>
                  <a:pt x="1894" y="1122"/>
                  <a:pt x="1895" y="1122"/>
                  <a:pt x="1895" y="1122"/>
                </a:cubicBezTo>
                <a:close/>
                <a:moveTo>
                  <a:pt x="1939" y="1196"/>
                </a:moveTo>
                <a:cubicBezTo>
                  <a:pt x="1933" y="1195"/>
                  <a:pt x="1928" y="1193"/>
                  <a:pt x="1922" y="1192"/>
                </a:cubicBezTo>
                <a:cubicBezTo>
                  <a:pt x="1912" y="1169"/>
                  <a:pt x="1902" y="1146"/>
                  <a:pt x="1893" y="1123"/>
                </a:cubicBezTo>
                <a:cubicBezTo>
                  <a:pt x="1893" y="1123"/>
                  <a:pt x="1893" y="1123"/>
                  <a:pt x="1893" y="1123"/>
                </a:cubicBezTo>
                <a:cubicBezTo>
                  <a:pt x="1902" y="1146"/>
                  <a:pt x="1912" y="1169"/>
                  <a:pt x="1922" y="1192"/>
                </a:cubicBezTo>
                <a:cubicBezTo>
                  <a:pt x="1928" y="1193"/>
                  <a:pt x="1933" y="1195"/>
                  <a:pt x="1939" y="1196"/>
                </a:cubicBezTo>
                <a:close/>
                <a:moveTo>
                  <a:pt x="1885" y="1078"/>
                </a:moveTo>
                <a:cubicBezTo>
                  <a:pt x="1884" y="1076"/>
                  <a:pt x="1883" y="1075"/>
                  <a:pt x="1883" y="1073"/>
                </a:cubicBezTo>
                <a:cubicBezTo>
                  <a:pt x="1883" y="1075"/>
                  <a:pt x="1884" y="1076"/>
                  <a:pt x="1885" y="1078"/>
                </a:cubicBezTo>
                <a:close/>
                <a:moveTo>
                  <a:pt x="1882" y="1073"/>
                </a:moveTo>
                <a:cubicBezTo>
                  <a:pt x="1882" y="1071"/>
                  <a:pt x="1881" y="1070"/>
                  <a:pt x="1880" y="1068"/>
                </a:cubicBezTo>
                <a:cubicBezTo>
                  <a:pt x="1881" y="1070"/>
                  <a:pt x="1882" y="1071"/>
                  <a:pt x="1882" y="1073"/>
                </a:cubicBezTo>
                <a:close/>
                <a:moveTo>
                  <a:pt x="1880" y="1068"/>
                </a:moveTo>
                <a:cubicBezTo>
                  <a:pt x="1879" y="1067"/>
                  <a:pt x="1878" y="1065"/>
                  <a:pt x="1877" y="1064"/>
                </a:cubicBezTo>
                <a:cubicBezTo>
                  <a:pt x="1878" y="1065"/>
                  <a:pt x="1879" y="1067"/>
                  <a:pt x="1880" y="1068"/>
                </a:cubicBezTo>
                <a:close/>
                <a:moveTo>
                  <a:pt x="1877" y="1063"/>
                </a:moveTo>
                <a:cubicBezTo>
                  <a:pt x="1876" y="1062"/>
                  <a:pt x="1875" y="1060"/>
                  <a:pt x="1874" y="1059"/>
                </a:cubicBezTo>
                <a:cubicBezTo>
                  <a:pt x="1875" y="1060"/>
                  <a:pt x="1876" y="1062"/>
                  <a:pt x="1877" y="1063"/>
                </a:cubicBezTo>
                <a:close/>
                <a:moveTo>
                  <a:pt x="1654" y="785"/>
                </a:moveTo>
                <a:cubicBezTo>
                  <a:pt x="1654" y="785"/>
                  <a:pt x="1654" y="785"/>
                  <a:pt x="1654" y="785"/>
                </a:cubicBezTo>
                <a:cubicBezTo>
                  <a:pt x="1660" y="789"/>
                  <a:pt x="1667" y="787"/>
                  <a:pt x="1674" y="787"/>
                </a:cubicBezTo>
                <a:cubicBezTo>
                  <a:pt x="1667" y="787"/>
                  <a:pt x="1660" y="789"/>
                  <a:pt x="1654" y="785"/>
                </a:cubicBezTo>
                <a:close/>
                <a:moveTo>
                  <a:pt x="1654" y="781"/>
                </a:moveTo>
                <a:cubicBezTo>
                  <a:pt x="1654" y="781"/>
                  <a:pt x="1654" y="781"/>
                  <a:pt x="1654" y="781"/>
                </a:cubicBezTo>
                <a:cubicBezTo>
                  <a:pt x="1647" y="780"/>
                  <a:pt x="1640" y="777"/>
                  <a:pt x="1635" y="773"/>
                </a:cubicBezTo>
                <a:cubicBezTo>
                  <a:pt x="1640" y="777"/>
                  <a:pt x="1647" y="780"/>
                  <a:pt x="1654" y="781"/>
                </a:cubicBezTo>
                <a:close/>
                <a:moveTo>
                  <a:pt x="1630" y="769"/>
                </a:moveTo>
                <a:cubicBezTo>
                  <a:pt x="1630" y="769"/>
                  <a:pt x="1629" y="768"/>
                  <a:pt x="1629" y="768"/>
                </a:cubicBezTo>
                <a:cubicBezTo>
                  <a:pt x="1629" y="768"/>
                  <a:pt x="1630" y="769"/>
                  <a:pt x="1630" y="769"/>
                </a:cubicBezTo>
                <a:close/>
                <a:moveTo>
                  <a:pt x="1630" y="749"/>
                </a:moveTo>
                <a:cubicBezTo>
                  <a:pt x="1641" y="753"/>
                  <a:pt x="1652" y="758"/>
                  <a:pt x="1654" y="768"/>
                </a:cubicBezTo>
                <a:cubicBezTo>
                  <a:pt x="1652" y="758"/>
                  <a:pt x="1641" y="753"/>
                  <a:pt x="1630" y="749"/>
                </a:cubicBezTo>
                <a:cubicBezTo>
                  <a:pt x="1624" y="749"/>
                  <a:pt x="1617" y="749"/>
                  <a:pt x="1610" y="749"/>
                </a:cubicBezTo>
                <a:cubicBezTo>
                  <a:pt x="1541" y="703"/>
                  <a:pt x="1472" y="658"/>
                  <a:pt x="1403" y="612"/>
                </a:cubicBezTo>
                <a:cubicBezTo>
                  <a:pt x="1390" y="604"/>
                  <a:pt x="1374" y="601"/>
                  <a:pt x="1368" y="585"/>
                </a:cubicBezTo>
                <a:cubicBezTo>
                  <a:pt x="1362" y="584"/>
                  <a:pt x="1356" y="583"/>
                  <a:pt x="1350" y="582"/>
                </a:cubicBezTo>
                <a:cubicBezTo>
                  <a:pt x="1350" y="579"/>
                  <a:pt x="1351" y="575"/>
                  <a:pt x="1351" y="572"/>
                </a:cubicBezTo>
                <a:cubicBezTo>
                  <a:pt x="1345" y="565"/>
                  <a:pt x="1340" y="555"/>
                  <a:pt x="1333" y="549"/>
                </a:cubicBezTo>
                <a:cubicBezTo>
                  <a:pt x="1340" y="555"/>
                  <a:pt x="1345" y="565"/>
                  <a:pt x="1351" y="572"/>
                </a:cubicBezTo>
                <a:cubicBezTo>
                  <a:pt x="1358" y="575"/>
                  <a:pt x="1368" y="573"/>
                  <a:pt x="1369" y="584"/>
                </a:cubicBezTo>
                <a:cubicBezTo>
                  <a:pt x="1387" y="580"/>
                  <a:pt x="1401" y="589"/>
                  <a:pt x="1416" y="597"/>
                </a:cubicBezTo>
                <a:cubicBezTo>
                  <a:pt x="1492" y="640"/>
                  <a:pt x="1566" y="688"/>
                  <a:pt x="1630" y="749"/>
                </a:cubicBezTo>
                <a:close/>
                <a:moveTo>
                  <a:pt x="1289" y="523"/>
                </a:moveTo>
                <a:cubicBezTo>
                  <a:pt x="1291" y="524"/>
                  <a:pt x="1292" y="524"/>
                  <a:pt x="1294" y="525"/>
                </a:cubicBezTo>
                <a:cubicBezTo>
                  <a:pt x="1292" y="524"/>
                  <a:pt x="1291" y="524"/>
                  <a:pt x="1289" y="523"/>
                </a:cubicBezTo>
                <a:close/>
                <a:moveTo>
                  <a:pt x="1181" y="510"/>
                </a:moveTo>
                <a:cubicBezTo>
                  <a:pt x="1181" y="510"/>
                  <a:pt x="1181" y="511"/>
                  <a:pt x="1181" y="511"/>
                </a:cubicBezTo>
                <a:cubicBezTo>
                  <a:pt x="1181" y="511"/>
                  <a:pt x="1181" y="510"/>
                  <a:pt x="1181" y="510"/>
                </a:cubicBezTo>
                <a:close/>
                <a:moveTo>
                  <a:pt x="1054" y="481"/>
                </a:moveTo>
                <a:cubicBezTo>
                  <a:pt x="1050" y="481"/>
                  <a:pt x="1047" y="481"/>
                  <a:pt x="1044" y="481"/>
                </a:cubicBezTo>
                <a:cubicBezTo>
                  <a:pt x="1047" y="481"/>
                  <a:pt x="1050" y="481"/>
                  <a:pt x="1054" y="481"/>
                </a:cubicBezTo>
                <a:close/>
                <a:moveTo>
                  <a:pt x="305" y="792"/>
                </a:moveTo>
                <a:cubicBezTo>
                  <a:pt x="333" y="759"/>
                  <a:pt x="364" y="728"/>
                  <a:pt x="394" y="696"/>
                </a:cubicBezTo>
                <a:cubicBezTo>
                  <a:pt x="396" y="692"/>
                  <a:pt x="397" y="687"/>
                  <a:pt x="399" y="683"/>
                </a:cubicBezTo>
                <a:cubicBezTo>
                  <a:pt x="397" y="687"/>
                  <a:pt x="396" y="692"/>
                  <a:pt x="394" y="696"/>
                </a:cubicBezTo>
                <a:cubicBezTo>
                  <a:pt x="401" y="693"/>
                  <a:pt x="408" y="691"/>
                  <a:pt x="414" y="687"/>
                </a:cubicBezTo>
                <a:cubicBezTo>
                  <a:pt x="522" y="604"/>
                  <a:pt x="646" y="562"/>
                  <a:pt x="778" y="539"/>
                </a:cubicBezTo>
                <a:cubicBezTo>
                  <a:pt x="892" y="520"/>
                  <a:pt x="1007" y="519"/>
                  <a:pt x="1122" y="533"/>
                </a:cubicBezTo>
                <a:cubicBezTo>
                  <a:pt x="1135" y="534"/>
                  <a:pt x="1147" y="533"/>
                  <a:pt x="1159" y="533"/>
                </a:cubicBezTo>
                <a:cubicBezTo>
                  <a:pt x="1220" y="542"/>
                  <a:pt x="1275" y="567"/>
                  <a:pt x="1327" y="597"/>
                </a:cubicBezTo>
                <a:cubicBezTo>
                  <a:pt x="1375" y="626"/>
                  <a:pt x="1424" y="653"/>
                  <a:pt x="1472" y="682"/>
                </a:cubicBezTo>
                <a:cubicBezTo>
                  <a:pt x="1588" y="753"/>
                  <a:pt x="1690" y="841"/>
                  <a:pt x="1772" y="949"/>
                </a:cubicBezTo>
                <a:cubicBezTo>
                  <a:pt x="1778" y="957"/>
                  <a:pt x="1785" y="962"/>
                  <a:pt x="1792" y="969"/>
                </a:cubicBezTo>
                <a:cubicBezTo>
                  <a:pt x="1807" y="992"/>
                  <a:pt x="1823" y="1015"/>
                  <a:pt x="1838" y="1038"/>
                </a:cubicBezTo>
                <a:cubicBezTo>
                  <a:pt x="1853" y="1066"/>
                  <a:pt x="1868" y="1095"/>
                  <a:pt x="1882" y="1123"/>
                </a:cubicBezTo>
                <a:cubicBezTo>
                  <a:pt x="1886" y="1154"/>
                  <a:pt x="1894" y="1183"/>
                  <a:pt x="1919" y="1205"/>
                </a:cubicBezTo>
                <a:cubicBezTo>
                  <a:pt x="1920" y="1207"/>
                  <a:pt x="1921" y="1209"/>
                  <a:pt x="1922" y="1211"/>
                </a:cubicBezTo>
                <a:cubicBezTo>
                  <a:pt x="1933" y="1213"/>
                  <a:pt x="1944" y="1215"/>
                  <a:pt x="1956" y="1216"/>
                </a:cubicBezTo>
                <a:cubicBezTo>
                  <a:pt x="1956" y="1224"/>
                  <a:pt x="1958" y="1230"/>
                  <a:pt x="1962" y="1234"/>
                </a:cubicBezTo>
                <a:cubicBezTo>
                  <a:pt x="1958" y="1230"/>
                  <a:pt x="1956" y="1224"/>
                  <a:pt x="1956" y="1216"/>
                </a:cubicBezTo>
                <a:cubicBezTo>
                  <a:pt x="1944" y="1215"/>
                  <a:pt x="1933" y="1213"/>
                  <a:pt x="1922" y="1211"/>
                </a:cubicBezTo>
                <a:cubicBezTo>
                  <a:pt x="1926" y="1223"/>
                  <a:pt x="1934" y="1235"/>
                  <a:pt x="1935" y="1248"/>
                </a:cubicBezTo>
                <a:cubicBezTo>
                  <a:pt x="1936" y="1265"/>
                  <a:pt x="1935" y="1283"/>
                  <a:pt x="1929" y="1298"/>
                </a:cubicBezTo>
                <a:cubicBezTo>
                  <a:pt x="1916" y="1328"/>
                  <a:pt x="1913" y="1360"/>
                  <a:pt x="1910" y="1392"/>
                </a:cubicBezTo>
                <a:cubicBezTo>
                  <a:pt x="1910" y="1392"/>
                  <a:pt x="1910" y="1392"/>
                  <a:pt x="1910" y="1392"/>
                </a:cubicBezTo>
                <a:cubicBezTo>
                  <a:pt x="1885" y="1424"/>
                  <a:pt x="1852" y="1448"/>
                  <a:pt x="1816" y="1467"/>
                </a:cubicBezTo>
                <a:cubicBezTo>
                  <a:pt x="1686" y="1537"/>
                  <a:pt x="1548" y="1574"/>
                  <a:pt x="1401" y="1579"/>
                </a:cubicBezTo>
                <a:cubicBezTo>
                  <a:pt x="1272" y="1584"/>
                  <a:pt x="1146" y="1564"/>
                  <a:pt x="1022" y="1536"/>
                </a:cubicBezTo>
                <a:cubicBezTo>
                  <a:pt x="910" y="1511"/>
                  <a:pt x="802" y="1476"/>
                  <a:pt x="698" y="1430"/>
                </a:cubicBezTo>
                <a:cubicBezTo>
                  <a:pt x="620" y="1396"/>
                  <a:pt x="545" y="1354"/>
                  <a:pt x="478" y="1300"/>
                </a:cubicBezTo>
                <a:cubicBezTo>
                  <a:pt x="366" y="1207"/>
                  <a:pt x="292" y="1091"/>
                  <a:pt x="270" y="946"/>
                </a:cubicBezTo>
                <a:cubicBezTo>
                  <a:pt x="261" y="891"/>
                  <a:pt x="267" y="837"/>
                  <a:pt x="305" y="792"/>
                </a:cubicBezTo>
                <a:close/>
                <a:moveTo>
                  <a:pt x="68" y="823"/>
                </a:moveTo>
                <a:cubicBezTo>
                  <a:pt x="69" y="823"/>
                  <a:pt x="69" y="823"/>
                  <a:pt x="70" y="823"/>
                </a:cubicBezTo>
                <a:cubicBezTo>
                  <a:pt x="69" y="823"/>
                  <a:pt x="69" y="823"/>
                  <a:pt x="68" y="823"/>
                </a:cubicBezTo>
                <a:close/>
                <a:moveTo>
                  <a:pt x="46" y="986"/>
                </a:moveTo>
                <a:cubicBezTo>
                  <a:pt x="44" y="1015"/>
                  <a:pt x="45" y="1044"/>
                  <a:pt x="44" y="1073"/>
                </a:cubicBezTo>
                <a:cubicBezTo>
                  <a:pt x="58" y="1081"/>
                  <a:pt x="61" y="1083"/>
                  <a:pt x="53" y="1089"/>
                </a:cubicBezTo>
                <a:cubicBezTo>
                  <a:pt x="52" y="1089"/>
                  <a:pt x="51" y="1090"/>
                  <a:pt x="49" y="1092"/>
                </a:cubicBezTo>
                <a:cubicBezTo>
                  <a:pt x="51" y="1090"/>
                  <a:pt x="52" y="1089"/>
                  <a:pt x="53" y="1089"/>
                </a:cubicBezTo>
                <a:cubicBezTo>
                  <a:pt x="61" y="1083"/>
                  <a:pt x="58" y="1081"/>
                  <a:pt x="44" y="1073"/>
                </a:cubicBezTo>
                <a:cubicBezTo>
                  <a:pt x="45" y="1044"/>
                  <a:pt x="44" y="1015"/>
                  <a:pt x="46" y="986"/>
                </a:cubicBezTo>
                <a:close/>
                <a:moveTo>
                  <a:pt x="726" y="1836"/>
                </a:moveTo>
                <a:cubicBezTo>
                  <a:pt x="719" y="1833"/>
                  <a:pt x="712" y="1832"/>
                  <a:pt x="706" y="1828"/>
                </a:cubicBezTo>
                <a:cubicBezTo>
                  <a:pt x="703" y="1826"/>
                  <a:pt x="702" y="1821"/>
                  <a:pt x="701" y="1818"/>
                </a:cubicBezTo>
                <a:cubicBezTo>
                  <a:pt x="683" y="1826"/>
                  <a:pt x="667" y="1817"/>
                  <a:pt x="652" y="1812"/>
                </a:cubicBezTo>
                <a:cubicBezTo>
                  <a:pt x="591" y="1791"/>
                  <a:pt x="532" y="1765"/>
                  <a:pt x="476" y="1732"/>
                </a:cubicBezTo>
                <a:cubicBezTo>
                  <a:pt x="476" y="1732"/>
                  <a:pt x="476" y="1732"/>
                  <a:pt x="476" y="1732"/>
                </a:cubicBezTo>
                <a:cubicBezTo>
                  <a:pt x="481" y="1729"/>
                  <a:pt x="486" y="1725"/>
                  <a:pt x="491" y="1722"/>
                </a:cubicBezTo>
                <a:cubicBezTo>
                  <a:pt x="558" y="1750"/>
                  <a:pt x="626" y="1779"/>
                  <a:pt x="693" y="1808"/>
                </a:cubicBezTo>
                <a:cubicBezTo>
                  <a:pt x="696" y="1809"/>
                  <a:pt x="698" y="1814"/>
                  <a:pt x="701" y="1817"/>
                </a:cubicBezTo>
                <a:cubicBezTo>
                  <a:pt x="710" y="1819"/>
                  <a:pt x="719" y="1820"/>
                  <a:pt x="728" y="1822"/>
                </a:cubicBezTo>
                <a:cubicBezTo>
                  <a:pt x="728" y="1826"/>
                  <a:pt x="727" y="1831"/>
                  <a:pt x="726" y="1836"/>
                </a:cubicBezTo>
                <a:cubicBezTo>
                  <a:pt x="732" y="1840"/>
                  <a:pt x="737" y="1845"/>
                  <a:pt x="742" y="1849"/>
                </a:cubicBezTo>
                <a:cubicBezTo>
                  <a:pt x="737" y="1845"/>
                  <a:pt x="732" y="1840"/>
                  <a:pt x="726" y="1836"/>
                </a:cubicBezTo>
                <a:close/>
              </a:path>
            </a:pathLst>
          </a:custGeom>
          <a:solidFill>
            <a:srgbClr val="002FA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latin typeface="思源宋体 CN Heavy" panose="02020900000000000000" pitchFamily="18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35852" y="147253"/>
            <a:ext cx="80557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zh-CN" sz="4800" b="1" dirty="0">
                <a:solidFill>
                  <a:srgbClr val="002FA7"/>
                </a:solidFill>
                <a:latin typeface="Freestyle Script" panose="030804020302050B0404" pitchFamily="66" charset="0"/>
                <a:ea typeface="思源宋体 CN Heavy" panose="02020900000000000000" pitchFamily="18" charset="-122"/>
              </a:rPr>
              <a:t>Where and When did we observe the targets?</a:t>
            </a:r>
          </a:p>
        </p:txBody>
      </p:sp>
      <p:sp>
        <p:nvSpPr>
          <p:cNvPr id="8" name="Rectangle 7"/>
          <p:cNvSpPr/>
          <p:nvPr/>
        </p:nvSpPr>
        <p:spPr>
          <a:xfrm>
            <a:off x="155020" y="1653593"/>
            <a:ext cx="3972666" cy="29510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dirty="0">
                <a:solidFill>
                  <a:srgbClr val="002FA7"/>
                </a:solidFill>
                <a:latin typeface="Times New Roman" panose="02020603050405020304" pitchFamily="18" charset="0"/>
                <a:ea typeface="思源宋体 CN Heavy" panose="02020900000000000000" pitchFamily="18" charset="-122"/>
                <a:cs typeface="Times New Roman" panose="02020603050405020304" pitchFamily="18" charset="0"/>
              </a:rPr>
              <a:t>Our observations were conducted at </a:t>
            </a:r>
          </a:p>
          <a:p>
            <a:pPr algn="ctr">
              <a:lnSpc>
                <a:spcPct val="150000"/>
              </a:lnSpc>
            </a:pPr>
            <a:r>
              <a:rPr lang="en-US" altLang="zh-CN" dirty="0">
                <a:solidFill>
                  <a:srgbClr val="002FA7"/>
                </a:solidFill>
                <a:latin typeface="Times New Roman" panose="02020603050405020304" pitchFamily="18" charset="0"/>
                <a:ea typeface="思源宋体 CN Heavy" panose="02020900000000000000" pitchFamily="18" charset="-122"/>
                <a:cs typeface="Times New Roman" panose="02020603050405020304" pitchFamily="18" charset="0"/>
              </a:rPr>
              <a:t>the </a:t>
            </a:r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ea typeface="思源宋体 CN Heavy" panose="02020900000000000000" pitchFamily="18" charset="-122"/>
                <a:cs typeface="Times New Roman" panose="02020603050405020304" pitchFamily="18" charset="0"/>
              </a:rPr>
              <a:t>Mt. Stony Brook Observatory</a:t>
            </a:r>
            <a:r>
              <a:rPr lang="en-US" altLang="zh-CN" dirty="0">
                <a:solidFill>
                  <a:srgbClr val="002FA7"/>
                </a:solidFill>
                <a:latin typeface="Times New Roman" panose="02020603050405020304" pitchFamily="18" charset="0"/>
                <a:ea typeface="思源宋体 CN Heavy" panose="02020900000000000000" pitchFamily="18" charset="-122"/>
                <a:cs typeface="Times New Roman" panose="02020603050405020304" pitchFamily="18" charset="0"/>
              </a:rPr>
              <a:t>, </a:t>
            </a:r>
          </a:p>
          <a:p>
            <a:pPr algn="ctr">
              <a:lnSpc>
                <a:spcPct val="150000"/>
              </a:lnSpc>
            </a:pPr>
            <a:r>
              <a:rPr lang="en-US" altLang="zh-CN" dirty="0">
                <a:solidFill>
                  <a:srgbClr val="002FA7"/>
                </a:solidFill>
                <a:latin typeface="Times New Roman" panose="02020603050405020304" pitchFamily="18" charset="0"/>
                <a:ea typeface="思源宋体 CN Heavy" panose="02020900000000000000" pitchFamily="18" charset="-122"/>
                <a:cs typeface="Times New Roman" panose="02020603050405020304" pitchFamily="18" charset="0"/>
              </a:rPr>
              <a:t>With</a:t>
            </a:r>
          </a:p>
          <a:p>
            <a:pPr algn="ctr">
              <a:lnSpc>
                <a:spcPct val="150000"/>
              </a:lnSpc>
            </a:pPr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ea typeface="思源宋体 CN Heavy" panose="02020900000000000000" pitchFamily="18" charset="-122"/>
                <a:cs typeface="Times New Roman" panose="02020603050405020304" pitchFamily="18" charset="0"/>
              </a:rPr>
              <a:t>14-inch Meade LX200-ACF telescope</a:t>
            </a:r>
            <a:r>
              <a:rPr lang="en-US" altLang="zh-CN" dirty="0">
                <a:solidFill>
                  <a:srgbClr val="002FA7"/>
                </a:solidFill>
                <a:latin typeface="Times New Roman" panose="02020603050405020304" pitchFamily="18" charset="0"/>
                <a:ea typeface="思源宋体 CN Heavy" panose="02020900000000000000" pitchFamily="18" charset="-122"/>
                <a:cs typeface="Times New Roman" panose="02020603050405020304" pitchFamily="18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ea typeface="思源宋体 CN Heavy" panose="02020900000000000000" pitchFamily="18" charset="-122"/>
                <a:cs typeface="Times New Roman" panose="02020603050405020304" pitchFamily="18" charset="0"/>
              </a:rPr>
              <a:t>Mesu-200 German Equatorial Mount </a:t>
            </a:r>
          </a:p>
          <a:p>
            <a:pPr algn="ctr">
              <a:lnSpc>
                <a:spcPct val="150000"/>
              </a:lnSpc>
            </a:pPr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ea typeface="思源宋体 CN Heavy" panose="02020900000000000000" pitchFamily="18" charset="-122"/>
                <a:cs typeface="Times New Roman" panose="02020603050405020304" pitchFamily="18" charset="0"/>
              </a:rPr>
              <a:t>SBIG ST-402 CCD camera</a:t>
            </a:r>
          </a:p>
          <a:p>
            <a:pPr algn="ctr">
              <a:lnSpc>
                <a:spcPct val="150000"/>
              </a:lnSpc>
            </a:pPr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ea typeface="思源宋体 CN Heavy" panose="02020900000000000000" pitchFamily="18" charset="-122"/>
                <a:cs typeface="Times New Roman" panose="02020603050405020304" pitchFamily="18" charset="0"/>
              </a:rPr>
              <a:t>the DADOS Spectrograph</a:t>
            </a:r>
            <a:r>
              <a:rPr lang="en-US" altLang="zh-CN" dirty="0">
                <a:solidFill>
                  <a:srgbClr val="002FA7"/>
                </a:solidFill>
                <a:latin typeface="Times New Roman" panose="02020603050405020304" pitchFamily="18" charset="0"/>
                <a:ea typeface="思源宋体 CN Heavy" panose="02020900000000000000" pitchFamily="18" charset="-122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A423E39-9411-1B38-21C7-881DFD81EE4C}"/>
              </a:ext>
            </a:extLst>
          </p:cNvPr>
          <p:cNvSpPr txBox="1"/>
          <p:nvPr/>
        </p:nvSpPr>
        <p:spPr>
          <a:xfrm>
            <a:off x="4353530" y="1653593"/>
            <a:ext cx="4563431" cy="2951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zh-CN" b="1" dirty="0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Location: </a:t>
            </a:r>
            <a:r>
              <a:rPr lang="en-US" altLang="zh-CN" dirty="0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40.91476 N 73.12568 W</a:t>
            </a:r>
          </a:p>
          <a:p>
            <a:pPr>
              <a:lnSpc>
                <a:spcPct val="150000"/>
              </a:lnSpc>
              <a:defRPr/>
            </a:pPr>
            <a:r>
              <a:rPr lang="en-US" altLang="zh-CN" b="1" dirty="0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Date: November 2</a:t>
            </a:r>
            <a:r>
              <a:rPr lang="en-US" altLang="zh-CN" b="1" baseline="30000" dirty="0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nd </a:t>
            </a:r>
            <a:r>
              <a:rPr lang="en-US" altLang="zh-CN" b="1" dirty="0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, 2023</a:t>
            </a:r>
            <a:endParaRPr lang="en-US" altLang="zh-CN" dirty="0">
              <a:solidFill>
                <a:srgbClr val="002FA7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  <a:sym typeface="+mn-lt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b="1" dirty="0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Time: 06:30 pm. – 01:30 am.</a:t>
            </a:r>
            <a:endParaRPr lang="en-US" altLang="zh-CN" dirty="0">
              <a:solidFill>
                <a:srgbClr val="002FA7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  <a:sym typeface="+mn-lt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b="1" dirty="0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Filter: </a:t>
            </a:r>
            <a:r>
              <a:rPr lang="en-US" altLang="zh-CN" dirty="0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Visible</a:t>
            </a:r>
          </a:p>
          <a:p>
            <a:pPr>
              <a:lnSpc>
                <a:spcPct val="150000"/>
              </a:lnSpc>
              <a:defRPr/>
            </a:pPr>
            <a:r>
              <a:rPr lang="en-US" altLang="zh-CN" b="1" dirty="0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Grating: </a:t>
            </a:r>
            <a:r>
              <a:rPr lang="en-US" altLang="zh-CN" dirty="0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Neon </a:t>
            </a:r>
            <a:r>
              <a:rPr lang="en-US" altLang="zh-CN" dirty="0" err="1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Arclamp</a:t>
            </a:r>
            <a:endParaRPr lang="en-US" altLang="zh-CN" dirty="0">
              <a:solidFill>
                <a:srgbClr val="002FA7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  <a:sym typeface="+mn-lt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b="1" dirty="0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Wavelength Range: </a:t>
            </a:r>
            <a:r>
              <a:rPr lang="en-US" altLang="zh-CN" dirty="0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633 nm to 708 nm</a:t>
            </a:r>
          </a:p>
          <a:p>
            <a:pPr>
              <a:lnSpc>
                <a:spcPct val="150000"/>
              </a:lnSpc>
              <a:defRPr/>
            </a:pPr>
            <a:r>
              <a:rPr lang="en-US" altLang="zh-CN" b="1" dirty="0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Exposure Time: </a:t>
            </a:r>
            <a:r>
              <a:rPr lang="en-US" altLang="zh-CN" dirty="0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20s (Gam Cas), 30s (</a:t>
            </a:r>
            <a:r>
              <a:rPr lang="en-US" altLang="zh-CN" dirty="0" err="1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Ksi</a:t>
            </a:r>
            <a:r>
              <a:rPr lang="en-US" altLang="zh-CN" dirty="0">
                <a:solidFill>
                  <a:srgbClr val="002FA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+mn-lt"/>
              </a:rPr>
              <a:t> Per)</a:t>
            </a:r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C115E9BE-3200-7E66-F7DE-3419E793D736}"/>
              </a:ext>
            </a:extLst>
          </p:cNvPr>
          <p:cNvCxnSpPr/>
          <p:nvPr/>
        </p:nvCxnSpPr>
        <p:spPr>
          <a:xfrm>
            <a:off x="4127686" y="1501588"/>
            <a:ext cx="0" cy="385482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图片 9">
            <a:extLst>
              <a:ext uri="{FF2B5EF4-FFF2-40B4-BE49-F238E27FC236}">
                <a16:creationId xmlns:a16="http://schemas.microsoft.com/office/drawing/2014/main" id="{A42505F7-554A-1DB2-1DA7-321A3D9965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16047" y="2347541"/>
            <a:ext cx="3255596" cy="434079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7E633A0F-3036-77C6-4CAA-0A24AD3CC2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9457" y="4766643"/>
            <a:ext cx="4424820" cy="192169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4" name="圆: 空心 13">
            <a:extLst>
              <a:ext uri="{FF2B5EF4-FFF2-40B4-BE49-F238E27FC236}">
                <a16:creationId xmlns:a16="http://schemas.microsoft.com/office/drawing/2014/main" id="{95DDBAEB-2D5E-36CB-1955-DA65637EF284}"/>
              </a:ext>
            </a:extLst>
          </p:cNvPr>
          <p:cNvSpPr/>
          <p:nvPr/>
        </p:nvSpPr>
        <p:spPr>
          <a:xfrm>
            <a:off x="6929717" y="4899607"/>
            <a:ext cx="304800" cy="304800"/>
          </a:xfrm>
          <a:prstGeom prst="donut">
            <a:avLst>
              <a:gd name="adj" fmla="val 9861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文本框 67">
            <a:extLst>
              <a:ext uri="{FF2B5EF4-FFF2-40B4-BE49-F238E27FC236}">
                <a16:creationId xmlns:a16="http://schemas.microsoft.com/office/drawing/2014/main" id="{79FDDFD7-942D-42EA-BA81-EB30BE4A684D}"/>
              </a:ext>
            </a:extLst>
          </p:cNvPr>
          <p:cNvSpPr txBox="1"/>
          <p:nvPr/>
        </p:nvSpPr>
        <p:spPr>
          <a:xfrm>
            <a:off x="6973888" y="613560"/>
            <a:ext cx="5025279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4400" b="1" dirty="0">
                <a:solidFill>
                  <a:srgbClr val="002FA7"/>
                </a:solidFill>
                <a:latin typeface="Freestyle Script" panose="030804020302050B0404" pitchFamily="66" charset="0"/>
                <a:ea typeface="思源宋体 CN Heavy" panose="02020900000000000000" pitchFamily="18" charset="-122"/>
              </a:rPr>
              <a:t>Observations &amp; Data Analysis</a:t>
            </a:r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854F1856-661E-4ED7-95B3-B4B2875DA08E}"/>
              </a:ext>
            </a:extLst>
          </p:cNvPr>
          <p:cNvCxnSpPr>
            <a:cxnSpLocks/>
          </p:cNvCxnSpPr>
          <p:nvPr/>
        </p:nvCxnSpPr>
        <p:spPr>
          <a:xfrm>
            <a:off x="6968584" y="1281026"/>
            <a:ext cx="2170111" cy="0"/>
          </a:xfrm>
          <a:prstGeom prst="line">
            <a:avLst/>
          </a:prstGeom>
          <a:ln w="38100">
            <a:solidFill>
              <a:srgbClr val="002F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矩形 31">
            <a:extLst>
              <a:ext uri="{FF2B5EF4-FFF2-40B4-BE49-F238E27FC236}">
                <a16:creationId xmlns:a16="http://schemas.microsoft.com/office/drawing/2014/main" id="{7BBAC0F0-2289-4687-B5FC-E9DECC2CDAE4}"/>
              </a:ext>
            </a:extLst>
          </p:cNvPr>
          <p:cNvSpPr/>
          <p:nvPr/>
        </p:nvSpPr>
        <p:spPr bwMode="auto">
          <a:xfrm>
            <a:off x="1905575" y="3163895"/>
            <a:ext cx="3439916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dist"/>
            <a:r>
              <a:rPr lang="en-US" altLang="zh-CN" sz="1400" b="1" dirty="0">
                <a:solidFill>
                  <a:srgbClr val="002FA7"/>
                </a:solidFill>
                <a:latin typeface="Times New Roman" panose="02020603050405020304" pitchFamily="18" charset="0"/>
                <a:ea typeface="思源宋体 CN Heavy" panose="02020900000000000000" pitchFamily="18" charset="-122"/>
                <a:cs typeface="Times New Roman" panose="02020603050405020304" pitchFamily="18" charset="0"/>
              </a:rPr>
              <a:t>Linear Fit Model For Wavelength vs. Pixel</a:t>
            </a:r>
          </a:p>
        </p:txBody>
      </p:sp>
      <p:sp>
        <p:nvSpPr>
          <p:cNvPr id="31" name="Freeform 5">
            <a:extLst>
              <a:ext uri="{FF2B5EF4-FFF2-40B4-BE49-F238E27FC236}">
                <a16:creationId xmlns:a16="http://schemas.microsoft.com/office/drawing/2014/main" id="{FCC28DD4-54CC-41BD-8BBA-3DE093372807}"/>
              </a:ext>
            </a:extLst>
          </p:cNvPr>
          <p:cNvSpPr>
            <a:spLocks noEditPoints="1"/>
          </p:cNvSpPr>
          <p:nvPr/>
        </p:nvSpPr>
        <p:spPr bwMode="auto">
          <a:xfrm rot="18275767">
            <a:off x="147425" y="178047"/>
            <a:ext cx="976739" cy="871028"/>
          </a:xfrm>
          <a:custGeom>
            <a:avLst/>
            <a:gdLst>
              <a:gd name="T0" fmla="*/ 2008 w 2217"/>
              <a:gd name="T1" fmla="*/ 1636 h 1986"/>
              <a:gd name="T2" fmla="*/ 2071 w 2217"/>
              <a:gd name="T3" fmla="*/ 597 h 1986"/>
              <a:gd name="T4" fmla="*/ 1137 w 2217"/>
              <a:gd name="T5" fmla="*/ 69 h 1986"/>
              <a:gd name="T6" fmla="*/ 606 w 2217"/>
              <a:gd name="T7" fmla="*/ 85 h 1986"/>
              <a:gd name="T8" fmla="*/ 152 w 2217"/>
              <a:gd name="T9" fmla="*/ 596 h 1986"/>
              <a:gd name="T10" fmla="*/ 60 w 2217"/>
              <a:gd name="T11" fmla="*/ 826 h 1986"/>
              <a:gd name="T12" fmla="*/ 36 w 2217"/>
              <a:gd name="T13" fmla="*/ 1182 h 1986"/>
              <a:gd name="T14" fmla="*/ 177 w 2217"/>
              <a:gd name="T15" fmla="*/ 1477 h 1986"/>
              <a:gd name="T16" fmla="*/ 447 w 2217"/>
              <a:gd name="T17" fmla="*/ 1743 h 1986"/>
              <a:gd name="T18" fmla="*/ 1726 w 2217"/>
              <a:gd name="T19" fmla="*/ 509 h 1986"/>
              <a:gd name="T20" fmla="*/ 1837 w 2217"/>
              <a:gd name="T21" fmla="*/ 457 h 1986"/>
              <a:gd name="T22" fmla="*/ 1803 w 2217"/>
              <a:gd name="T23" fmla="*/ 425 h 1986"/>
              <a:gd name="T24" fmla="*/ 1838 w 2217"/>
              <a:gd name="T25" fmla="*/ 468 h 1986"/>
              <a:gd name="T26" fmla="*/ 1731 w 2217"/>
              <a:gd name="T27" fmla="*/ 514 h 1986"/>
              <a:gd name="T28" fmla="*/ 805 w 2217"/>
              <a:gd name="T29" fmla="*/ 1577 h 1986"/>
              <a:gd name="T30" fmla="*/ 511 w 2217"/>
              <a:gd name="T31" fmla="*/ 1689 h 1986"/>
              <a:gd name="T32" fmla="*/ 779 w 2217"/>
              <a:gd name="T33" fmla="*/ 1792 h 1986"/>
              <a:gd name="T34" fmla="*/ 528 w 2217"/>
              <a:gd name="T35" fmla="*/ 1693 h 1986"/>
              <a:gd name="T36" fmla="*/ 697 w 2217"/>
              <a:gd name="T37" fmla="*/ 1546 h 1986"/>
              <a:gd name="T38" fmla="*/ 462 w 2217"/>
              <a:gd name="T39" fmla="*/ 1401 h 1986"/>
              <a:gd name="T40" fmla="*/ 541 w 2217"/>
              <a:gd name="T41" fmla="*/ 1441 h 1986"/>
              <a:gd name="T42" fmla="*/ 610 w 2217"/>
              <a:gd name="T43" fmla="*/ 1458 h 1986"/>
              <a:gd name="T44" fmla="*/ 684 w 2217"/>
              <a:gd name="T45" fmla="*/ 1513 h 1986"/>
              <a:gd name="T46" fmla="*/ 463 w 2217"/>
              <a:gd name="T47" fmla="*/ 1393 h 1986"/>
              <a:gd name="T48" fmla="*/ 1976 w 2217"/>
              <a:gd name="T49" fmla="*/ 1237 h 1986"/>
              <a:gd name="T50" fmla="*/ 1894 w 2217"/>
              <a:gd name="T51" fmla="*/ 1104 h 1986"/>
              <a:gd name="T52" fmla="*/ 1893 w 2217"/>
              <a:gd name="T53" fmla="*/ 1098 h 1986"/>
              <a:gd name="T54" fmla="*/ 1888 w 2217"/>
              <a:gd name="T55" fmla="*/ 1083 h 1986"/>
              <a:gd name="T56" fmla="*/ 1895 w 2217"/>
              <a:gd name="T57" fmla="*/ 1121 h 1986"/>
              <a:gd name="T58" fmla="*/ 1895 w 2217"/>
              <a:gd name="T59" fmla="*/ 1115 h 1986"/>
              <a:gd name="T60" fmla="*/ 1895 w 2217"/>
              <a:gd name="T61" fmla="*/ 1122 h 1986"/>
              <a:gd name="T62" fmla="*/ 1893 w 2217"/>
              <a:gd name="T63" fmla="*/ 1123 h 1986"/>
              <a:gd name="T64" fmla="*/ 1883 w 2217"/>
              <a:gd name="T65" fmla="*/ 1073 h 1986"/>
              <a:gd name="T66" fmla="*/ 1880 w 2217"/>
              <a:gd name="T67" fmla="*/ 1068 h 1986"/>
              <a:gd name="T68" fmla="*/ 1877 w 2217"/>
              <a:gd name="T69" fmla="*/ 1063 h 1986"/>
              <a:gd name="T70" fmla="*/ 1654 w 2217"/>
              <a:gd name="T71" fmla="*/ 781 h 1986"/>
              <a:gd name="T72" fmla="*/ 1629 w 2217"/>
              <a:gd name="T73" fmla="*/ 768 h 1986"/>
              <a:gd name="T74" fmla="*/ 1610 w 2217"/>
              <a:gd name="T75" fmla="*/ 749 h 1986"/>
              <a:gd name="T76" fmla="*/ 1333 w 2217"/>
              <a:gd name="T77" fmla="*/ 549 h 1986"/>
              <a:gd name="T78" fmla="*/ 1289 w 2217"/>
              <a:gd name="T79" fmla="*/ 523 h 1986"/>
              <a:gd name="T80" fmla="*/ 1181 w 2217"/>
              <a:gd name="T81" fmla="*/ 510 h 1986"/>
              <a:gd name="T82" fmla="*/ 394 w 2217"/>
              <a:gd name="T83" fmla="*/ 696 h 1986"/>
              <a:gd name="T84" fmla="*/ 1122 w 2217"/>
              <a:gd name="T85" fmla="*/ 533 h 1986"/>
              <a:gd name="T86" fmla="*/ 1792 w 2217"/>
              <a:gd name="T87" fmla="*/ 969 h 1986"/>
              <a:gd name="T88" fmla="*/ 1956 w 2217"/>
              <a:gd name="T89" fmla="*/ 1216 h 1986"/>
              <a:gd name="T90" fmla="*/ 1929 w 2217"/>
              <a:gd name="T91" fmla="*/ 1298 h 1986"/>
              <a:gd name="T92" fmla="*/ 1022 w 2217"/>
              <a:gd name="T93" fmla="*/ 1536 h 1986"/>
              <a:gd name="T94" fmla="*/ 68 w 2217"/>
              <a:gd name="T95" fmla="*/ 823 h 1986"/>
              <a:gd name="T96" fmla="*/ 53 w 2217"/>
              <a:gd name="T97" fmla="*/ 1089 h 1986"/>
              <a:gd name="T98" fmla="*/ 726 w 2217"/>
              <a:gd name="T99" fmla="*/ 1836 h 1986"/>
              <a:gd name="T100" fmla="*/ 476 w 2217"/>
              <a:gd name="T101" fmla="*/ 1732 h 1986"/>
              <a:gd name="T102" fmla="*/ 726 w 2217"/>
              <a:gd name="T103" fmla="*/ 1836 h 1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2217" h="1986">
                <a:moveTo>
                  <a:pt x="1775" y="1837"/>
                </a:moveTo>
                <a:cubicBezTo>
                  <a:pt x="1789" y="1829"/>
                  <a:pt x="1800" y="1819"/>
                  <a:pt x="1812" y="1810"/>
                </a:cubicBezTo>
                <a:cubicBezTo>
                  <a:pt x="1813" y="1810"/>
                  <a:pt x="1813" y="1810"/>
                  <a:pt x="1813" y="1810"/>
                </a:cubicBezTo>
                <a:cubicBezTo>
                  <a:pt x="1855" y="1792"/>
                  <a:pt x="1888" y="1763"/>
                  <a:pt x="1917" y="1729"/>
                </a:cubicBezTo>
                <a:cubicBezTo>
                  <a:pt x="1952" y="1703"/>
                  <a:pt x="1980" y="1669"/>
                  <a:pt x="2008" y="1636"/>
                </a:cubicBezTo>
                <a:cubicBezTo>
                  <a:pt x="2091" y="1534"/>
                  <a:pt x="2147" y="1419"/>
                  <a:pt x="2186" y="1295"/>
                </a:cubicBezTo>
                <a:cubicBezTo>
                  <a:pt x="2216" y="1199"/>
                  <a:pt x="2217" y="1102"/>
                  <a:pt x="2192" y="1005"/>
                </a:cubicBezTo>
                <a:cubicBezTo>
                  <a:pt x="2175" y="936"/>
                  <a:pt x="2148" y="872"/>
                  <a:pt x="2114" y="810"/>
                </a:cubicBezTo>
                <a:cubicBezTo>
                  <a:pt x="2101" y="787"/>
                  <a:pt x="2096" y="765"/>
                  <a:pt x="2101" y="739"/>
                </a:cubicBezTo>
                <a:cubicBezTo>
                  <a:pt x="2112" y="688"/>
                  <a:pt x="2098" y="641"/>
                  <a:pt x="2071" y="597"/>
                </a:cubicBezTo>
                <a:cubicBezTo>
                  <a:pt x="2066" y="589"/>
                  <a:pt x="2061" y="581"/>
                  <a:pt x="2056" y="574"/>
                </a:cubicBezTo>
                <a:cubicBezTo>
                  <a:pt x="1988" y="483"/>
                  <a:pt x="1910" y="403"/>
                  <a:pt x="1814" y="342"/>
                </a:cubicBezTo>
                <a:cubicBezTo>
                  <a:pt x="1694" y="266"/>
                  <a:pt x="1562" y="214"/>
                  <a:pt x="1425" y="178"/>
                </a:cubicBezTo>
                <a:cubicBezTo>
                  <a:pt x="1375" y="165"/>
                  <a:pt x="1326" y="150"/>
                  <a:pt x="1280" y="128"/>
                </a:cubicBezTo>
                <a:cubicBezTo>
                  <a:pt x="1233" y="106"/>
                  <a:pt x="1186" y="87"/>
                  <a:pt x="1137" y="69"/>
                </a:cubicBezTo>
                <a:cubicBezTo>
                  <a:pt x="1063" y="42"/>
                  <a:pt x="987" y="19"/>
                  <a:pt x="908" y="9"/>
                </a:cubicBezTo>
                <a:cubicBezTo>
                  <a:pt x="836" y="0"/>
                  <a:pt x="765" y="4"/>
                  <a:pt x="694" y="18"/>
                </a:cubicBezTo>
                <a:cubicBezTo>
                  <a:pt x="668" y="23"/>
                  <a:pt x="644" y="31"/>
                  <a:pt x="626" y="52"/>
                </a:cubicBezTo>
                <a:cubicBezTo>
                  <a:pt x="630" y="60"/>
                  <a:pt x="634" y="67"/>
                  <a:pt x="638" y="74"/>
                </a:cubicBezTo>
                <a:cubicBezTo>
                  <a:pt x="627" y="78"/>
                  <a:pt x="616" y="82"/>
                  <a:pt x="606" y="85"/>
                </a:cubicBezTo>
                <a:cubicBezTo>
                  <a:pt x="568" y="99"/>
                  <a:pt x="554" y="126"/>
                  <a:pt x="563" y="165"/>
                </a:cubicBezTo>
                <a:cubicBezTo>
                  <a:pt x="565" y="173"/>
                  <a:pt x="568" y="180"/>
                  <a:pt x="568" y="180"/>
                </a:cubicBezTo>
                <a:cubicBezTo>
                  <a:pt x="561" y="214"/>
                  <a:pt x="542" y="229"/>
                  <a:pt x="519" y="241"/>
                </a:cubicBezTo>
                <a:cubicBezTo>
                  <a:pt x="493" y="255"/>
                  <a:pt x="468" y="270"/>
                  <a:pt x="443" y="286"/>
                </a:cubicBezTo>
                <a:cubicBezTo>
                  <a:pt x="319" y="365"/>
                  <a:pt x="227" y="473"/>
                  <a:pt x="152" y="596"/>
                </a:cubicBezTo>
                <a:cubicBezTo>
                  <a:pt x="124" y="642"/>
                  <a:pt x="100" y="689"/>
                  <a:pt x="86" y="740"/>
                </a:cubicBezTo>
                <a:cubicBezTo>
                  <a:pt x="85" y="746"/>
                  <a:pt x="83" y="753"/>
                  <a:pt x="81" y="759"/>
                </a:cubicBezTo>
                <a:cubicBezTo>
                  <a:pt x="68" y="778"/>
                  <a:pt x="66" y="800"/>
                  <a:pt x="64" y="822"/>
                </a:cubicBezTo>
                <a:cubicBezTo>
                  <a:pt x="64" y="822"/>
                  <a:pt x="64" y="822"/>
                  <a:pt x="64" y="822"/>
                </a:cubicBezTo>
                <a:cubicBezTo>
                  <a:pt x="61" y="823"/>
                  <a:pt x="60" y="824"/>
                  <a:pt x="60" y="826"/>
                </a:cubicBezTo>
                <a:cubicBezTo>
                  <a:pt x="57" y="830"/>
                  <a:pt x="53" y="833"/>
                  <a:pt x="51" y="837"/>
                </a:cubicBezTo>
                <a:cubicBezTo>
                  <a:pt x="31" y="899"/>
                  <a:pt x="12" y="961"/>
                  <a:pt x="5" y="1026"/>
                </a:cubicBezTo>
                <a:cubicBezTo>
                  <a:pt x="4" y="1043"/>
                  <a:pt x="0" y="1060"/>
                  <a:pt x="16" y="1074"/>
                </a:cubicBezTo>
                <a:cubicBezTo>
                  <a:pt x="20" y="1077"/>
                  <a:pt x="23" y="1085"/>
                  <a:pt x="22" y="1091"/>
                </a:cubicBezTo>
                <a:cubicBezTo>
                  <a:pt x="19" y="1123"/>
                  <a:pt x="33" y="1152"/>
                  <a:pt x="36" y="1182"/>
                </a:cubicBezTo>
                <a:cubicBezTo>
                  <a:pt x="40" y="1220"/>
                  <a:pt x="50" y="1256"/>
                  <a:pt x="60" y="1291"/>
                </a:cubicBezTo>
                <a:cubicBezTo>
                  <a:pt x="69" y="1329"/>
                  <a:pt x="84" y="1365"/>
                  <a:pt x="99" y="1401"/>
                </a:cubicBezTo>
                <a:cubicBezTo>
                  <a:pt x="107" y="1420"/>
                  <a:pt x="114" y="1442"/>
                  <a:pt x="135" y="1454"/>
                </a:cubicBezTo>
                <a:cubicBezTo>
                  <a:pt x="137" y="1457"/>
                  <a:pt x="140" y="1460"/>
                  <a:pt x="142" y="1464"/>
                </a:cubicBezTo>
                <a:cubicBezTo>
                  <a:pt x="156" y="1464"/>
                  <a:pt x="167" y="1468"/>
                  <a:pt x="177" y="1477"/>
                </a:cubicBezTo>
                <a:cubicBezTo>
                  <a:pt x="167" y="1468"/>
                  <a:pt x="156" y="1464"/>
                  <a:pt x="142" y="1464"/>
                </a:cubicBezTo>
                <a:cubicBezTo>
                  <a:pt x="143" y="1468"/>
                  <a:pt x="143" y="1474"/>
                  <a:pt x="146" y="1477"/>
                </a:cubicBezTo>
                <a:cubicBezTo>
                  <a:pt x="180" y="1517"/>
                  <a:pt x="215" y="1557"/>
                  <a:pt x="249" y="1597"/>
                </a:cubicBezTo>
                <a:cubicBezTo>
                  <a:pt x="251" y="1599"/>
                  <a:pt x="255" y="1599"/>
                  <a:pt x="258" y="1600"/>
                </a:cubicBezTo>
                <a:cubicBezTo>
                  <a:pt x="313" y="1657"/>
                  <a:pt x="378" y="1703"/>
                  <a:pt x="447" y="1743"/>
                </a:cubicBezTo>
                <a:cubicBezTo>
                  <a:pt x="668" y="1870"/>
                  <a:pt x="906" y="1943"/>
                  <a:pt x="1159" y="1966"/>
                </a:cubicBezTo>
                <a:cubicBezTo>
                  <a:pt x="1378" y="1986"/>
                  <a:pt x="1584" y="1945"/>
                  <a:pt x="1775" y="1837"/>
                </a:cubicBezTo>
                <a:close/>
                <a:moveTo>
                  <a:pt x="1729" y="510"/>
                </a:moveTo>
                <a:cubicBezTo>
                  <a:pt x="1729" y="509"/>
                  <a:pt x="1728" y="508"/>
                  <a:pt x="1728" y="507"/>
                </a:cubicBezTo>
                <a:cubicBezTo>
                  <a:pt x="1728" y="507"/>
                  <a:pt x="1727" y="508"/>
                  <a:pt x="1726" y="509"/>
                </a:cubicBezTo>
                <a:cubicBezTo>
                  <a:pt x="1727" y="508"/>
                  <a:pt x="1728" y="507"/>
                  <a:pt x="1728" y="507"/>
                </a:cubicBezTo>
                <a:cubicBezTo>
                  <a:pt x="1728" y="508"/>
                  <a:pt x="1729" y="509"/>
                  <a:pt x="1729" y="510"/>
                </a:cubicBezTo>
                <a:close/>
                <a:moveTo>
                  <a:pt x="1837" y="457"/>
                </a:moveTo>
                <a:cubicBezTo>
                  <a:pt x="1837" y="457"/>
                  <a:pt x="1837" y="457"/>
                  <a:pt x="1837" y="457"/>
                </a:cubicBezTo>
                <a:cubicBezTo>
                  <a:pt x="1837" y="457"/>
                  <a:pt x="1837" y="457"/>
                  <a:pt x="1837" y="457"/>
                </a:cubicBezTo>
                <a:close/>
                <a:moveTo>
                  <a:pt x="1803" y="425"/>
                </a:moveTo>
                <a:cubicBezTo>
                  <a:pt x="1802" y="422"/>
                  <a:pt x="1801" y="420"/>
                  <a:pt x="1799" y="417"/>
                </a:cubicBezTo>
                <a:cubicBezTo>
                  <a:pt x="1801" y="420"/>
                  <a:pt x="1802" y="422"/>
                  <a:pt x="1803" y="425"/>
                </a:cubicBezTo>
                <a:cubicBezTo>
                  <a:pt x="1803" y="438"/>
                  <a:pt x="1807" y="446"/>
                  <a:pt x="1815" y="451"/>
                </a:cubicBezTo>
                <a:cubicBezTo>
                  <a:pt x="1807" y="446"/>
                  <a:pt x="1803" y="438"/>
                  <a:pt x="1803" y="425"/>
                </a:cubicBezTo>
                <a:close/>
                <a:moveTo>
                  <a:pt x="1815" y="451"/>
                </a:moveTo>
                <a:cubicBezTo>
                  <a:pt x="1815" y="451"/>
                  <a:pt x="1815" y="451"/>
                  <a:pt x="1815" y="451"/>
                </a:cubicBezTo>
                <a:cubicBezTo>
                  <a:pt x="1815" y="451"/>
                  <a:pt x="1815" y="451"/>
                  <a:pt x="1815" y="451"/>
                </a:cubicBezTo>
                <a:close/>
                <a:moveTo>
                  <a:pt x="1852" y="478"/>
                </a:moveTo>
                <a:cubicBezTo>
                  <a:pt x="1845" y="477"/>
                  <a:pt x="1841" y="473"/>
                  <a:pt x="1838" y="468"/>
                </a:cubicBezTo>
                <a:cubicBezTo>
                  <a:pt x="1841" y="473"/>
                  <a:pt x="1845" y="477"/>
                  <a:pt x="1852" y="478"/>
                </a:cubicBezTo>
                <a:cubicBezTo>
                  <a:pt x="1868" y="494"/>
                  <a:pt x="1883" y="511"/>
                  <a:pt x="1899" y="527"/>
                </a:cubicBezTo>
                <a:cubicBezTo>
                  <a:pt x="1883" y="511"/>
                  <a:pt x="1868" y="494"/>
                  <a:pt x="1852" y="478"/>
                </a:cubicBezTo>
                <a:close/>
                <a:moveTo>
                  <a:pt x="1731" y="514"/>
                </a:moveTo>
                <a:cubicBezTo>
                  <a:pt x="1731" y="514"/>
                  <a:pt x="1731" y="514"/>
                  <a:pt x="1731" y="514"/>
                </a:cubicBezTo>
                <a:cubicBezTo>
                  <a:pt x="1731" y="514"/>
                  <a:pt x="1731" y="514"/>
                  <a:pt x="1731" y="514"/>
                </a:cubicBezTo>
                <a:cubicBezTo>
                  <a:pt x="1731" y="514"/>
                  <a:pt x="1731" y="514"/>
                  <a:pt x="1731" y="514"/>
                </a:cubicBezTo>
                <a:close/>
                <a:moveTo>
                  <a:pt x="816" y="1577"/>
                </a:moveTo>
                <a:cubicBezTo>
                  <a:pt x="812" y="1577"/>
                  <a:pt x="808" y="1577"/>
                  <a:pt x="805" y="1577"/>
                </a:cubicBezTo>
                <a:cubicBezTo>
                  <a:pt x="805" y="1577"/>
                  <a:pt x="805" y="1577"/>
                  <a:pt x="805" y="1577"/>
                </a:cubicBezTo>
                <a:cubicBezTo>
                  <a:pt x="808" y="1577"/>
                  <a:pt x="812" y="1577"/>
                  <a:pt x="816" y="1577"/>
                </a:cubicBezTo>
                <a:close/>
                <a:moveTo>
                  <a:pt x="708" y="1566"/>
                </a:moveTo>
                <a:cubicBezTo>
                  <a:pt x="709" y="1567"/>
                  <a:pt x="710" y="1567"/>
                  <a:pt x="711" y="1568"/>
                </a:cubicBezTo>
                <a:cubicBezTo>
                  <a:pt x="710" y="1567"/>
                  <a:pt x="709" y="1567"/>
                  <a:pt x="708" y="1566"/>
                </a:cubicBezTo>
                <a:close/>
                <a:moveTo>
                  <a:pt x="511" y="1689"/>
                </a:moveTo>
                <a:cubicBezTo>
                  <a:pt x="519" y="1683"/>
                  <a:pt x="525" y="1680"/>
                  <a:pt x="528" y="1692"/>
                </a:cubicBezTo>
                <a:cubicBezTo>
                  <a:pt x="541" y="1696"/>
                  <a:pt x="555" y="1698"/>
                  <a:pt x="567" y="1703"/>
                </a:cubicBezTo>
                <a:cubicBezTo>
                  <a:pt x="630" y="1730"/>
                  <a:pt x="693" y="1758"/>
                  <a:pt x="755" y="1785"/>
                </a:cubicBezTo>
                <a:cubicBezTo>
                  <a:pt x="762" y="1788"/>
                  <a:pt x="770" y="1789"/>
                  <a:pt x="778" y="1791"/>
                </a:cubicBezTo>
                <a:cubicBezTo>
                  <a:pt x="778" y="1791"/>
                  <a:pt x="779" y="1791"/>
                  <a:pt x="779" y="1792"/>
                </a:cubicBezTo>
                <a:cubicBezTo>
                  <a:pt x="779" y="1791"/>
                  <a:pt x="778" y="1791"/>
                  <a:pt x="778" y="1791"/>
                </a:cubicBezTo>
                <a:cubicBezTo>
                  <a:pt x="774" y="1793"/>
                  <a:pt x="771" y="1798"/>
                  <a:pt x="768" y="1798"/>
                </a:cubicBezTo>
                <a:cubicBezTo>
                  <a:pt x="757" y="1797"/>
                  <a:pt x="746" y="1795"/>
                  <a:pt x="736" y="1792"/>
                </a:cubicBezTo>
                <a:cubicBezTo>
                  <a:pt x="668" y="1769"/>
                  <a:pt x="602" y="1740"/>
                  <a:pt x="540" y="1705"/>
                </a:cubicBezTo>
                <a:cubicBezTo>
                  <a:pt x="535" y="1702"/>
                  <a:pt x="532" y="1697"/>
                  <a:pt x="528" y="1693"/>
                </a:cubicBezTo>
                <a:cubicBezTo>
                  <a:pt x="523" y="1691"/>
                  <a:pt x="517" y="1690"/>
                  <a:pt x="511" y="1689"/>
                </a:cubicBezTo>
                <a:close/>
                <a:moveTo>
                  <a:pt x="763" y="1526"/>
                </a:moveTo>
                <a:cubicBezTo>
                  <a:pt x="757" y="1529"/>
                  <a:pt x="750" y="1532"/>
                  <a:pt x="741" y="1536"/>
                </a:cubicBezTo>
                <a:cubicBezTo>
                  <a:pt x="756" y="1544"/>
                  <a:pt x="770" y="1551"/>
                  <a:pt x="788" y="1562"/>
                </a:cubicBezTo>
                <a:cubicBezTo>
                  <a:pt x="752" y="1568"/>
                  <a:pt x="726" y="1546"/>
                  <a:pt x="697" y="1546"/>
                </a:cubicBezTo>
                <a:cubicBezTo>
                  <a:pt x="697" y="1554"/>
                  <a:pt x="701" y="1560"/>
                  <a:pt x="706" y="1564"/>
                </a:cubicBezTo>
                <a:cubicBezTo>
                  <a:pt x="701" y="1560"/>
                  <a:pt x="697" y="1554"/>
                  <a:pt x="697" y="1546"/>
                </a:cubicBezTo>
                <a:cubicBezTo>
                  <a:pt x="683" y="1540"/>
                  <a:pt x="669" y="1534"/>
                  <a:pt x="654" y="1529"/>
                </a:cubicBezTo>
                <a:cubicBezTo>
                  <a:pt x="590" y="1505"/>
                  <a:pt x="531" y="1472"/>
                  <a:pt x="479" y="1427"/>
                </a:cubicBezTo>
                <a:cubicBezTo>
                  <a:pt x="471" y="1420"/>
                  <a:pt x="462" y="1414"/>
                  <a:pt x="462" y="1401"/>
                </a:cubicBezTo>
                <a:cubicBezTo>
                  <a:pt x="472" y="1405"/>
                  <a:pt x="482" y="1408"/>
                  <a:pt x="493" y="1411"/>
                </a:cubicBezTo>
                <a:cubicBezTo>
                  <a:pt x="493" y="1411"/>
                  <a:pt x="493" y="1411"/>
                  <a:pt x="493" y="1411"/>
                </a:cubicBezTo>
                <a:cubicBezTo>
                  <a:pt x="497" y="1421"/>
                  <a:pt x="505" y="1426"/>
                  <a:pt x="516" y="1426"/>
                </a:cubicBezTo>
                <a:cubicBezTo>
                  <a:pt x="524" y="1431"/>
                  <a:pt x="533" y="1436"/>
                  <a:pt x="541" y="1441"/>
                </a:cubicBezTo>
                <a:cubicBezTo>
                  <a:pt x="541" y="1441"/>
                  <a:pt x="541" y="1441"/>
                  <a:pt x="541" y="1441"/>
                </a:cubicBezTo>
                <a:cubicBezTo>
                  <a:pt x="547" y="1444"/>
                  <a:pt x="553" y="1447"/>
                  <a:pt x="560" y="1450"/>
                </a:cubicBezTo>
                <a:cubicBezTo>
                  <a:pt x="568" y="1455"/>
                  <a:pt x="577" y="1459"/>
                  <a:pt x="586" y="1464"/>
                </a:cubicBezTo>
                <a:cubicBezTo>
                  <a:pt x="597" y="1459"/>
                  <a:pt x="605" y="1457"/>
                  <a:pt x="610" y="1458"/>
                </a:cubicBezTo>
                <a:cubicBezTo>
                  <a:pt x="612" y="1459"/>
                  <a:pt x="613" y="1460"/>
                  <a:pt x="614" y="1461"/>
                </a:cubicBezTo>
                <a:cubicBezTo>
                  <a:pt x="613" y="1460"/>
                  <a:pt x="612" y="1459"/>
                  <a:pt x="610" y="1458"/>
                </a:cubicBezTo>
                <a:cubicBezTo>
                  <a:pt x="605" y="1457"/>
                  <a:pt x="597" y="1459"/>
                  <a:pt x="586" y="1464"/>
                </a:cubicBezTo>
                <a:cubicBezTo>
                  <a:pt x="594" y="1477"/>
                  <a:pt x="609" y="1479"/>
                  <a:pt x="622" y="1484"/>
                </a:cubicBezTo>
                <a:cubicBezTo>
                  <a:pt x="631" y="1488"/>
                  <a:pt x="639" y="1492"/>
                  <a:pt x="648" y="1497"/>
                </a:cubicBezTo>
                <a:cubicBezTo>
                  <a:pt x="648" y="1497"/>
                  <a:pt x="648" y="1497"/>
                  <a:pt x="648" y="1497"/>
                </a:cubicBezTo>
                <a:cubicBezTo>
                  <a:pt x="660" y="1502"/>
                  <a:pt x="672" y="1508"/>
                  <a:pt x="684" y="1513"/>
                </a:cubicBezTo>
                <a:cubicBezTo>
                  <a:pt x="691" y="1516"/>
                  <a:pt x="699" y="1516"/>
                  <a:pt x="703" y="1507"/>
                </a:cubicBezTo>
                <a:cubicBezTo>
                  <a:pt x="723" y="1513"/>
                  <a:pt x="743" y="1520"/>
                  <a:pt x="763" y="1526"/>
                </a:cubicBezTo>
                <a:close/>
                <a:moveTo>
                  <a:pt x="444" y="1398"/>
                </a:moveTo>
                <a:cubicBezTo>
                  <a:pt x="450" y="1396"/>
                  <a:pt x="456" y="1394"/>
                  <a:pt x="463" y="1393"/>
                </a:cubicBezTo>
                <a:cubicBezTo>
                  <a:pt x="463" y="1393"/>
                  <a:pt x="463" y="1393"/>
                  <a:pt x="463" y="1393"/>
                </a:cubicBezTo>
                <a:cubicBezTo>
                  <a:pt x="463" y="1395"/>
                  <a:pt x="463" y="1398"/>
                  <a:pt x="462" y="1401"/>
                </a:cubicBezTo>
                <a:cubicBezTo>
                  <a:pt x="456" y="1400"/>
                  <a:pt x="450" y="1399"/>
                  <a:pt x="444" y="1398"/>
                </a:cubicBezTo>
                <a:close/>
                <a:moveTo>
                  <a:pt x="1971" y="1237"/>
                </a:moveTo>
                <a:cubicBezTo>
                  <a:pt x="1971" y="1237"/>
                  <a:pt x="1971" y="1237"/>
                  <a:pt x="1971" y="1237"/>
                </a:cubicBezTo>
                <a:cubicBezTo>
                  <a:pt x="1973" y="1237"/>
                  <a:pt x="1974" y="1237"/>
                  <a:pt x="1976" y="1237"/>
                </a:cubicBezTo>
                <a:cubicBezTo>
                  <a:pt x="1974" y="1237"/>
                  <a:pt x="1973" y="1237"/>
                  <a:pt x="1971" y="1237"/>
                </a:cubicBezTo>
                <a:close/>
                <a:moveTo>
                  <a:pt x="1895" y="1109"/>
                </a:moveTo>
                <a:cubicBezTo>
                  <a:pt x="1895" y="1108"/>
                  <a:pt x="1895" y="1106"/>
                  <a:pt x="1894" y="1105"/>
                </a:cubicBezTo>
                <a:cubicBezTo>
                  <a:pt x="1895" y="1106"/>
                  <a:pt x="1895" y="1108"/>
                  <a:pt x="1895" y="1109"/>
                </a:cubicBezTo>
                <a:close/>
                <a:moveTo>
                  <a:pt x="1894" y="1104"/>
                </a:moveTo>
                <a:cubicBezTo>
                  <a:pt x="1894" y="1102"/>
                  <a:pt x="1894" y="1101"/>
                  <a:pt x="1893" y="1099"/>
                </a:cubicBezTo>
                <a:cubicBezTo>
                  <a:pt x="1894" y="1101"/>
                  <a:pt x="1894" y="1102"/>
                  <a:pt x="1894" y="1104"/>
                </a:cubicBezTo>
                <a:close/>
                <a:moveTo>
                  <a:pt x="1893" y="1098"/>
                </a:moveTo>
                <a:cubicBezTo>
                  <a:pt x="1893" y="1097"/>
                  <a:pt x="1892" y="1095"/>
                  <a:pt x="1892" y="1094"/>
                </a:cubicBezTo>
                <a:cubicBezTo>
                  <a:pt x="1892" y="1095"/>
                  <a:pt x="1893" y="1097"/>
                  <a:pt x="1893" y="1098"/>
                </a:cubicBezTo>
                <a:close/>
                <a:moveTo>
                  <a:pt x="1891" y="1093"/>
                </a:moveTo>
                <a:cubicBezTo>
                  <a:pt x="1891" y="1092"/>
                  <a:pt x="1890" y="1090"/>
                  <a:pt x="1890" y="1089"/>
                </a:cubicBezTo>
                <a:cubicBezTo>
                  <a:pt x="1890" y="1090"/>
                  <a:pt x="1891" y="1092"/>
                  <a:pt x="1891" y="1093"/>
                </a:cubicBezTo>
                <a:close/>
                <a:moveTo>
                  <a:pt x="1890" y="1088"/>
                </a:moveTo>
                <a:cubicBezTo>
                  <a:pt x="1889" y="1086"/>
                  <a:pt x="1888" y="1085"/>
                  <a:pt x="1888" y="1083"/>
                </a:cubicBezTo>
                <a:cubicBezTo>
                  <a:pt x="1888" y="1085"/>
                  <a:pt x="1889" y="1086"/>
                  <a:pt x="1890" y="1088"/>
                </a:cubicBezTo>
                <a:close/>
                <a:moveTo>
                  <a:pt x="1887" y="1083"/>
                </a:moveTo>
                <a:cubicBezTo>
                  <a:pt x="1887" y="1081"/>
                  <a:pt x="1886" y="1080"/>
                  <a:pt x="1885" y="1078"/>
                </a:cubicBezTo>
                <a:cubicBezTo>
                  <a:pt x="1886" y="1080"/>
                  <a:pt x="1887" y="1081"/>
                  <a:pt x="1887" y="1083"/>
                </a:cubicBezTo>
                <a:close/>
                <a:moveTo>
                  <a:pt x="1895" y="1121"/>
                </a:moveTo>
                <a:cubicBezTo>
                  <a:pt x="1895" y="1119"/>
                  <a:pt x="1895" y="1118"/>
                  <a:pt x="1895" y="1116"/>
                </a:cubicBezTo>
                <a:cubicBezTo>
                  <a:pt x="1895" y="1118"/>
                  <a:pt x="1895" y="1119"/>
                  <a:pt x="1895" y="1121"/>
                </a:cubicBezTo>
                <a:close/>
                <a:moveTo>
                  <a:pt x="1895" y="1115"/>
                </a:moveTo>
                <a:cubicBezTo>
                  <a:pt x="1895" y="1114"/>
                  <a:pt x="1895" y="1112"/>
                  <a:pt x="1895" y="1111"/>
                </a:cubicBezTo>
                <a:cubicBezTo>
                  <a:pt x="1895" y="1112"/>
                  <a:pt x="1895" y="1114"/>
                  <a:pt x="1895" y="1115"/>
                </a:cubicBezTo>
                <a:close/>
                <a:moveTo>
                  <a:pt x="1919" y="1113"/>
                </a:moveTo>
                <a:cubicBezTo>
                  <a:pt x="1916" y="1114"/>
                  <a:pt x="1914" y="1115"/>
                  <a:pt x="1912" y="1116"/>
                </a:cubicBezTo>
                <a:cubicBezTo>
                  <a:pt x="1914" y="1115"/>
                  <a:pt x="1916" y="1114"/>
                  <a:pt x="1919" y="1113"/>
                </a:cubicBezTo>
                <a:close/>
                <a:moveTo>
                  <a:pt x="1895" y="1122"/>
                </a:moveTo>
                <a:cubicBezTo>
                  <a:pt x="1895" y="1122"/>
                  <a:pt x="1895" y="1122"/>
                  <a:pt x="1895" y="1122"/>
                </a:cubicBezTo>
                <a:cubicBezTo>
                  <a:pt x="1893" y="1123"/>
                  <a:pt x="1893" y="1123"/>
                  <a:pt x="1893" y="1123"/>
                </a:cubicBezTo>
                <a:cubicBezTo>
                  <a:pt x="1894" y="1122"/>
                  <a:pt x="1895" y="1122"/>
                  <a:pt x="1895" y="1122"/>
                </a:cubicBezTo>
                <a:close/>
                <a:moveTo>
                  <a:pt x="1939" y="1196"/>
                </a:moveTo>
                <a:cubicBezTo>
                  <a:pt x="1933" y="1195"/>
                  <a:pt x="1928" y="1193"/>
                  <a:pt x="1922" y="1192"/>
                </a:cubicBezTo>
                <a:cubicBezTo>
                  <a:pt x="1912" y="1169"/>
                  <a:pt x="1902" y="1146"/>
                  <a:pt x="1893" y="1123"/>
                </a:cubicBezTo>
                <a:cubicBezTo>
                  <a:pt x="1893" y="1123"/>
                  <a:pt x="1893" y="1123"/>
                  <a:pt x="1893" y="1123"/>
                </a:cubicBezTo>
                <a:cubicBezTo>
                  <a:pt x="1902" y="1146"/>
                  <a:pt x="1912" y="1169"/>
                  <a:pt x="1922" y="1192"/>
                </a:cubicBezTo>
                <a:cubicBezTo>
                  <a:pt x="1928" y="1193"/>
                  <a:pt x="1933" y="1195"/>
                  <a:pt x="1939" y="1196"/>
                </a:cubicBezTo>
                <a:close/>
                <a:moveTo>
                  <a:pt x="1885" y="1078"/>
                </a:moveTo>
                <a:cubicBezTo>
                  <a:pt x="1884" y="1076"/>
                  <a:pt x="1883" y="1075"/>
                  <a:pt x="1883" y="1073"/>
                </a:cubicBezTo>
                <a:cubicBezTo>
                  <a:pt x="1883" y="1075"/>
                  <a:pt x="1884" y="1076"/>
                  <a:pt x="1885" y="1078"/>
                </a:cubicBezTo>
                <a:close/>
                <a:moveTo>
                  <a:pt x="1882" y="1073"/>
                </a:moveTo>
                <a:cubicBezTo>
                  <a:pt x="1882" y="1071"/>
                  <a:pt x="1881" y="1070"/>
                  <a:pt x="1880" y="1068"/>
                </a:cubicBezTo>
                <a:cubicBezTo>
                  <a:pt x="1881" y="1070"/>
                  <a:pt x="1882" y="1071"/>
                  <a:pt x="1882" y="1073"/>
                </a:cubicBezTo>
                <a:close/>
                <a:moveTo>
                  <a:pt x="1880" y="1068"/>
                </a:moveTo>
                <a:cubicBezTo>
                  <a:pt x="1879" y="1067"/>
                  <a:pt x="1878" y="1065"/>
                  <a:pt x="1877" y="1064"/>
                </a:cubicBezTo>
                <a:cubicBezTo>
                  <a:pt x="1878" y="1065"/>
                  <a:pt x="1879" y="1067"/>
                  <a:pt x="1880" y="1068"/>
                </a:cubicBezTo>
                <a:close/>
                <a:moveTo>
                  <a:pt x="1877" y="1063"/>
                </a:moveTo>
                <a:cubicBezTo>
                  <a:pt x="1876" y="1062"/>
                  <a:pt x="1875" y="1060"/>
                  <a:pt x="1874" y="1059"/>
                </a:cubicBezTo>
                <a:cubicBezTo>
                  <a:pt x="1875" y="1060"/>
                  <a:pt x="1876" y="1062"/>
                  <a:pt x="1877" y="1063"/>
                </a:cubicBezTo>
                <a:close/>
                <a:moveTo>
                  <a:pt x="1654" y="785"/>
                </a:moveTo>
                <a:cubicBezTo>
                  <a:pt x="1654" y="785"/>
                  <a:pt x="1654" y="785"/>
                  <a:pt x="1654" y="785"/>
                </a:cubicBezTo>
                <a:cubicBezTo>
                  <a:pt x="1660" y="789"/>
                  <a:pt x="1667" y="787"/>
                  <a:pt x="1674" y="787"/>
                </a:cubicBezTo>
                <a:cubicBezTo>
                  <a:pt x="1667" y="787"/>
                  <a:pt x="1660" y="789"/>
                  <a:pt x="1654" y="785"/>
                </a:cubicBezTo>
                <a:close/>
                <a:moveTo>
                  <a:pt x="1654" y="781"/>
                </a:moveTo>
                <a:cubicBezTo>
                  <a:pt x="1654" y="781"/>
                  <a:pt x="1654" y="781"/>
                  <a:pt x="1654" y="781"/>
                </a:cubicBezTo>
                <a:cubicBezTo>
                  <a:pt x="1647" y="780"/>
                  <a:pt x="1640" y="777"/>
                  <a:pt x="1635" y="773"/>
                </a:cubicBezTo>
                <a:cubicBezTo>
                  <a:pt x="1640" y="777"/>
                  <a:pt x="1647" y="780"/>
                  <a:pt x="1654" y="781"/>
                </a:cubicBezTo>
                <a:close/>
                <a:moveTo>
                  <a:pt x="1630" y="769"/>
                </a:moveTo>
                <a:cubicBezTo>
                  <a:pt x="1630" y="769"/>
                  <a:pt x="1629" y="768"/>
                  <a:pt x="1629" y="768"/>
                </a:cubicBezTo>
                <a:cubicBezTo>
                  <a:pt x="1629" y="768"/>
                  <a:pt x="1630" y="769"/>
                  <a:pt x="1630" y="769"/>
                </a:cubicBezTo>
                <a:close/>
                <a:moveTo>
                  <a:pt x="1630" y="749"/>
                </a:moveTo>
                <a:cubicBezTo>
                  <a:pt x="1641" y="753"/>
                  <a:pt x="1652" y="758"/>
                  <a:pt x="1654" y="768"/>
                </a:cubicBezTo>
                <a:cubicBezTo>
                  <a:pt x="1652" y="758"/>
                  <a:pt x="1641" y="753"/>
                  <a:pt x="1630" y="749"/>
                </a:cubicBezTo>
                <a:cubicBezTo>
                  <a:pt x="1624" y="749"/>
                  <a:pt x="1617" y="749"/>
                  <a:pt x="1610" y="749"/>
                </a:cubicBezTo>
                <a:cubicBezTo>
                  <a:pt x="1541" y="703"/>
                  <a:pt x="1472" y="658"/>
                  <a:pt x="1403" y="612"/>
                </a:cubicBezTo>
                <a:cubicBezTo>
                  <a:pt x="1390" y="604"/>
                  <a:pt x="1374" y="601"/>
                  <a:pt x="1368" y="585"/>
                </a:cubicBezTo>
                <a:cubicBezTo>
                  <a:pt x="1362" y="584"/>
                  <a:pt x="1356" y="583"/>
                  <a:pt x="1350" y="582"/>
                </a:cubicBezTo>
                <a:cubicBezTo>
                  <a:pt x="1350" y="579"/>
                  <a:pt x="1351" y="575"/>
                  <a:pt x="1351" y="572"/>
                </a:cubicBezTo>
                <a:cubicBezTo>
                  <a:pt x="1345" y="565"/>
                  <a:pt x="1340" y="555"/>
                  <a:pt x="1333" y="549"/>
                </a:cubicBezTo>
                <a:cubicBezTo>
                  <a:pt x="1340" y="555"/>
                  <a:pt x="1345" y="565"/>
                  <a:pt x="1351" y="572"/>
                </a:cubicBezTo>
                <a:cubicBezTo>
                  <a:pt x="1358" y="575"/>
                  <a:pt x="1368" y="573"/>
                  <a:pt x="1369" y="584"/>
                </a:cubicBezTo>
                <a:cubicBezTo>
                  <a:pt x="1387" y="580"/>
                  <a:pt x="1401" y="589"/>
                  <a:pt x="1416" y="597"/>
                </a:cubicBezTo>
                <a:cubicBezTo>
                  <a:pt x="1492" y="640"/>
                  <a:pt x="1566" y="688"/>
                  <a:pt x="1630" y="749"/>
                </a:cubicBezTo>
                <a:close/>
                <a:moveTo>
                  <a:pt x="1289" y="523"/>
                </a:moveTo>
                <a:cubicBezTo>
                  <a:pt x="1291" y="524"/>
                  <a:pt x="1292" y="524"/>
                  <a:pt x="1294" y="525"/>
                </a:cubicBezTo>
                <a:cubicBezTo>
                  <a:pt x="1292" y="524"/>
                  <a:pt x="1291" y="524"/>
                  <a:pt x="1289" y="523"/>
                </a:cubicBezTo>
                <a:close/>
                <a:moveTo>
                  <a:pt x="1181" y="510"/>
                </a:moveTo>
                <a:cubicBezTo>
                  <a:pt x="1181" y="510"/>
                  <a:pt x="1181" y="511"/>
                  <a:pt x="1181" y="511"/>
                </a:cubicBezTo>
                <a:cubicBezTo>
                  <a:pt x="1181" y="511"/>
                  <a:pt x="1181" y="510"/>
                  <a:pt x="1181" y="510"/>
                </a:cubicBezTo>
                <a:close/>
                <a:moveTo>
                  <a:pt x="1054" y="481"/>
                </a:moveTo>
                <a:cubicBezTo>
                  <a:pt x="1050" y="481"/>
                  <a:pt x="1047" y="481"/>
                  <a:pt x="1044" y="481"/>
                </a:cubicBezTo>
                <a:cubicBezTo>
                  <a:pt x="1047" y="481"/>
                  <a:pt x="1050" y="481"/>
                  <a:pt x="1054" y="481"/>
                </a:cubicBezTo>
                <a:close/>
                <a:moveTo>
                  <a:pt x="305" y="792"/>
                </a:moveTo>
                <a:cubicBezTo>
                  <a:pt x="333" y="759"/>
                  <a:pt x="364" y="728"/>
                  <a:pt x="394" y="696"/>
                </a:cubicBezTo>
                <a:cubicBezTo>
                  <a:pt x="396" y="692"/>
                  <a:pt x="397" y="687"/>
                  <a:pt x="399" y="683"/>
                </a:cubicBezTo>
                <a:cubicBezTo>
                  <a:pt x="397" y="687"/>
                  <a:pt x="396" y="692"/>
                  <a:pt x="394" y="696"/>
                </a:cubicBezTo>
                <a:cubicBezTo>
                  <a:pt x="401" y="693"/>
                  <a:pt x="408" y="691"/>
                  <a:pt x="414" y="687"/>
                </a:cubicBezTo>
                <a:cubicBezTo>
                  <a:pt x="522" y="604"/>
                  <a:pt x="646" y="562"/>
                  <a:pt x="778" y="539"/>
                </a:cubicBezTo>
                <a:cubicBezTo>
                  <a:pt x="892" y="520"/>
                  <a:pt x="1007" y="519"/>
                  <a:pt x="1122" y="533"/>
                </a:cubicBezTo>
                <a:cubicBezTo>
                  <a:pt x="1135" y="534"/>
                  <a:pt x="1147" y="533"/>
                  <a:pt x="1159" y="533"/>
                </a:cubicBezTo>
                <a:cubicBezTo>
                  <a:pt x="1220" y="542"/>
                  <a:pt x="1275" y="567"/>
                  <a:pt x="1327" y="597"/>
                </a:cubicBezTo>
                <a:cubicBezTo>
                  <a:pt x="1375" y="626"/>
                  <a:pt x="1424" y="653"/>
                  <a:pt x="1472" y="682"/>
                </a:cubicBezTo>
                <a:cubicBezTo>
                  <a:pt x="1588" y="753"/>
                  <a:pt x="1690" y="841"/>
                  <a:pt x="1772" y="949"/>
                </a:cubicBezTo>
                <a:cubicBezTo>
                  <a:pt x="1778" y="957"/>
                  <a:pt x="1785" y="962"/>
                  <a:pt x="1792" y="969"/>
                </a:cubicBezTo>
                <a:cubicBezTo>
                  <a:pt x="1807" y="992"/>
                  <a:pt x="1823" y="1015"/>
                  <a:pt x="1838" y="1038"/>
                </a:cubicBezTo>
                <a:cubicBezTo>
                  <a:pt x="1853" y="1066"/>
                  <a:pt x="1868" y="1095"/>
                  <a:pt x="1882" y="1123"/>
                </a:cubicBezTo>
                <a:cubicBezTo>
                  <a:pt x="1886" y="1154"/>
                  <a:pt x="1894" y="1183"/>
                  <a:pt x="1919" y="1205"/>
                </a:cubicBezTo>
                <a:cubicBezTo>
                  <a:pt x="1920" y="1207"/>
                  <a:pt x="1921" y="1209"/>
                  <a:pt x="1922" y="1211"/>
                </a:cubicBezTo>
                <a:cubicBezTo>
                  <a:pt x="1933" y="1213"/>
                  <a:pt x="1944" y="1215"/>
                  <a:pt x="1956" y="1216"/>
                </a:cubicBezTo>
                <a:cubicBezTo>
                  <a:pt x="1956" y="1224"/>
                  <a:pt x="1958" y="1230"/>
                  <a:pt x="1962" y="1234"/>
                </a:cubicBezTo>
                <a:cubicBezTo>
                  <a:pt x="1958" y="1230"/>
                  <a:pt x="1956" y="1224"/>
                  <a:pt x="1956" y="1216"/>
                </a:cubicBezTo>
                <a:cubicBezTo>
                  <a:pt x="1944" y="1215"/>
                  <a:pt x="1933" y="1213"/>
                  <a:pt x="1922" y="1211"/>
                </a:cubicBezTo>
                <a:cubicBezTo>
                  <a:pt x="1926" y="1223"/>
                  <a:pt x="1934" y="1235"/>
                  <a:pt x="1935" y="1248"/>
                </a:cubicBezTo>
                <a:cubicBezTo>
                  <a:pt x="1936" y="1265"/>
                  <a:pt x="1935" y="1283"/>
                  <a:pt x="1929" y="1298"/>
                </a:cubicBezTo>
                <a:cubicBezTo>
                  <a:pt x="1916" y="1328"/>
                  <a:pt x="1913" y="1360"/>
                  <a:pt x="1910" y="1392"/>
                </a:cubicBezTo>
                <a:cubicBezTo>
                  <a:pt x="1910" y="1392"/>
                  <a:pt x="1910" y="1392"/>
                  <a:pt x="1910" y="1392"/>
                </a:cubicBezTo>
                <a:cubicBezTo>
                  <a:pt x="1885" y="1424"/>
                  <a:pt x="1852" y="1448"/>
                  <a:pt x="1816" y="1467"/>
                </a:cubicBezTo>
                <a:cubicBezTo>
                  <a:pt x="1686" y="1537"/>
                  <a:pt x="1548" y="1574"/>
                  <a:pt x="1401" y="1579"/>
                </a:cubicBezTo>
                <a:cubicBezTo>
                  <a:pt x="1272" y="1584"/>
                  <a:pt x="1146" y="1564"/>
                  <a:pt x="1022" y="1536"/>
                </a:cubicBezTo>
                <a:cubicBezTo>
                  <a:pt x="910" y="1511"/>
                  <a:pt x="802" y="1476"/>
                  <a:pt x="698" y="1430"/>
                </a:cubicBezTo>
                <a:cubicBezTo>
                  <a:pt x="620" y="1396"/>
                  <a:pt x="545" y="1354"/>
                  <a:pt x="478" y="1300"/>
                </a:cubicBezTo>
                <a:cubicBezTo>
                  <a:pt x="366" y="1207"/>
                  <a:pt x="292" y="1091"/>
                  <a:pt x="270" y="946"/>
                </a:cubicBezTo>
                <a:cubicBezTo>
                  <a:pt x="261" y="891"/>
                  <a:pt x="267" y="837"/>
                  <a:pt x="305" y="792"/>
                </a:cubicBezTo>
                <a:close/>
                <a:moveTo>
                  <a:pt x="68" y="823"/>
                </a:moveTo>
                <a:cubicBezTo>
                  <a:pt x="69" y="823"/>
                  <a:pt x="69" y="823"/>
                  <a:pt x="70" y="823"/>
                </a:cubicBezTo>
                <a:cubicBezTo>
                  <a:pt x="69" y="823"/>
                  <a:pt x="69" y="823"/>
                  <a:pt x="68" y="823"/>
                </a:cubicBezTo>
                <a:close/>
                <a:moveTo>
                  <a:pt x="46" y="986"/>
                </a:moveTo>
                <a:cubicBezTo>
                  <a:pt x="44" y="1015"/>
                  <a:pt x="45" y="1044"/>
                  <a:pt x="44" y="1073"/>
                </a:cubicBezTo>
                <a:cubicBezTo>
                  <a:pt x="58" y="1081"/>
                  <a:pt x="61" y="1083"/>
                  <a:pt x="53" y="1089"/>
                </a:cubicBezTo>
                <a:cubicBezTo>
                  <a:pt x="52" y="1089"/>
                  <a:pt x="51" y="1090"/>
                  <a:pt x="49" y="1092"/>
                </a:cubicBezTo>
                <a:cubicBezTo>
                  <a:pt x="51" y="1090"/>
                  <a:pt x="52" y="1089"/>
                  <a:pt x="53" y="1089"/>
                </a:cubicBezTo>
                <a:cubicBezTo>
                  <a:pt x="61" y="1083"/>
                  <a:pt x="58" y="1081"/>
                  <a:pt x="44" y="1073"/>
                </a:cubicBezTo>
                <a:cubicBezTo>
                  <a:pt x="45" y="1044"/>
                  <a:pt x="44" y="1015"/>
                  <a:pt x="46" y="986"/>
                </a:cubicBezTo>
                <a:close/>
                <a:moveTo>
                  <a:pt x="726" y="1836"/>
                </a:moveTo>
                <a:cubicBezTo>
                  <a:pt x="719" y="1833"/>
                  <a:pt x="712" y="1832"/>
                  <a:pt x="706" y="1828"/>
                </a:cubicBezTo>
                <a:cubicBezTo>
                  <a:pt x="703" y="1826"/>
                  <a:pt x="702" y="1821"/>
                  <a:pt x="701" y="1818"/>
                </a:cubicBezTo>
                <a:cubicBezTo>
                  <a:pt x="683" y="1826"/>
                  <a:pt x="667" y="1817"/>
                  <a:pt x="652" y="1812"/>
                </a:cubicBezTo>
                <a:cubicBezTo>
                  <a:pt x="591" y="1791"/>
                  <a:pt x="532" y="1765"/>
                  <a:pt x="476" y="1732"/>
                </a:cubicBezTo>
                <a:cubicBezTo>
                  <a:pt x="476" y="1732"/>
                  <a:pt x="476" y="1732"/>
                  <a:pt x="476" y="1732"/>
                </a:cubicBezTo>
                <a:cubicBezTo>
                  <a:pt x="481" y="1729"/>
                  <a:pt x="486" y="1725"/>
                  <a:pt x="491" y="1722"/>
                </a:cubicBezTo>
                <a:cubicBezTo>
                  <a:pt x="558" y="1750"/>
                  <a:pt x="626" y="1779"/>
                  <a:pt x="693" y="1808"/>
                </a:cubicBezTo>
                <a:cubicBezTo>
                  <a:pt x="696" y="1809"/>
                  <a:pt x="698" y="1814"/>
                  <a:pt x="701" y="1817"/>
                </a:cubicBezTo>
                <a:cubicBezTo>
                  <a:pt x="710" y="1819"/>
                  <a:pt x="719" y="1820"/>
                  <a:pt x="728" y="1822"/>
                </a:cubicBezTo>
                <a:cubicBezTo>
                  <a:pt x="728" y="1826"/>
                  <a:pt x="727" y="1831"/>
                  <a:pt x="726" y="1836"/>
                </a:cubicBezTo>
                <a:cubicBezTo>
                  <a:pt x="732" y="1840"/>
                  <a:pt x="737" y="1845"/>
                  <a:pt x="742" y="1849"/>
                </a:cubicBezTo>
                <a:cubicBezTo>
                  <a:pt x="737" y="1845"/>
                  <a:pt x="732" y="1840"/>
                  <a:pt x="726" y="1836"/>
                </a:cubicBezTo>
                <a:close/>
              </a:path>
            </a:pathLst>
          </a:custGeom>
          <a:solidFill>
            <a:srgbClr val="002FA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latin typeface="思源宋体 CN Heavy" panose="02020900000000000000" pitchFamily="18" charset="-122"/>
            </a:endParaRPr>
          </a:p>
        </p:txBody>
      </p:sp>
      <p:sp>
        <p:nvSpPr>
          <p:cNvPr id="2" name="TextBox 27">
            <a:extLst>
              <a:ext uri="{FF2B5EF4-FFF2-40B4-BE49-F238E27FC236}">
                <a16:creationId xmlns:a16="http://schemas.microsoft.com/office/drawing/2014/main" id="{9A648E6F-B9CE-47F3-C552-828AACC1A1DB}"/>
              </a:ext>
            </a:extLst>
          </p:cNvPr>
          <p:cNvSpPr txBox="1"/>
          <p:nvPr/>
        </p:nvSpPr>
        <p:spPr>
          <a:xfrm>
            <a:off x="6096000" y="-178933"/>
            <a:ext cx="1595309" cy="1107996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l" defTabSz="914400"/>
            <a:r>
              <a:rPr lang="en-US" sz="6600" b="1" dirty="0">
                <a:solidFill>
                  <a:srgbClr val="002FA7"/>
                </a:solidFill>
                <a:latin typeface="Freestyle Script" panose="030804020302050B0404" pitchFamily="66" charset="0"/>
                <a:sym typeface="+mn-ea"/>
              </a:rPr>
              <a:t>part 2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A6373C2B-1F85-693B-C98B-E244259F771C}"/>
              </a:ext>
            </a:extLst>
          </p:cNvPr>
          <p:cNvSpPr txBox="1"/>
          <p:nvPr/>
        </p:nvSpPr>
        <p:spPr>
          <a:xfrm>
            <a:off x="10865223" y="6483249"/>
            <a:ext cx="13911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>
                <a:solidFill>
                  <a:schemeClr val="accent1">
                    <a:lumMod val="75000"/>
                  </a:schemeClr>
                </a:solidFill>
              </a:rPr>
              <a:t>Data from us</a:t>
            </a:r>
            <a:endParaRPr lang="zh-CN" altLang="en-US" sz="1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939AF85-AEA6-B08A-6BBF-8FE07ABCF379}"/>
              </a:ext>
            </a:extLst>
          </p:cNvPr>
          <p:cNvSpPr txBox="1"/>
          <p:nvPr/>
        </p:nvSpPr>
        <p:spPr>
          <a:xfrm>
            <a:off x="1141333" y="297983"/>
            <a:ext cx="378690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zh-CN" sz="4400" b="1" dirty="0">
                <a:solidFill>
                  <a:srgbClr val="002FA7"/>
                </a:solidFill>
                <a:latin typeface="Freestyle Script" panose="030804020302050B0404" pitchFamily="66" charset="0"/>
                <a:ea typeface="思源宋体 CN Heavy" panose="02020900000000000000" pitchFamily="18" charset="-122"/>
              </a:rPr>
              <a:t>Calibration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20C68C53-20B8-2AB2-E7B0-581D12E21A6A}"/>
              </a:ext>
            </a:extLst>
          </p:cNvPr>
          <p:cNvSpPr/>
          <p:nvPr/>
        </p:nvSpPr>
        <p:spPr bwMode="auto">
          <a:xfrm>
            <a:off x="6968584" y="3163894"/>
            <a:ext cx="3151504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dist"/>
            <a:r>
              <a:rPr lang="en-US" altLang="zh-CN" sz="1400" b="1" dirty="0">
                <a:solidFill>
                  <a:srgbClr val="002FA7"/>
                </a:solidFill>
                <a:latin typeface="Times New Roman" panose="02020603050405020304" pitchFamily="18" charset="0"/>
                <a:ea typeface="思源宋体 CN Heavy" panose="02020900000000000000" pitchFamily="18" charset="-122"/>
                <a:cs typeface="Times New Roman" panose="02020603050405020304" pitchFamily="18" charset="0"/>
              </a:rPr>
              <a:t>Calibrated Spectrum of Neon </a:t>
            </a:r>
            <a:r>
              <a:rPr lang="en-US" altLang="zh-CN" sz="1400" b="1" dirty="0" err="1">
                <a:solidFill>
                  <a:srgbClr val="002FA7"/>
                </a:solidFill>
                <a:latin typeface="Times New Roman" panose="02020603050405020304" pitchFamily="18" charset="0"/>
                <a:ea typeface="思源宋体 CN Heavy" panose="02020900000000000000" pitchFamily="18" charset="-122"/>
                <a:cs typeface="Times New Roman" panose="02020603050405020304" pitchFamily="18" charset="0"/>
              </a:rPr>
              <a:t>Arclamp</a:t>
            </a:r>
            <a:endParaRPr lang="en-US" altLang="zh-CN" sz="1400" b="1" dirty="0">
              <a:solidFill>
                <a:srgbClr val="002FA7"/>
              </a:solidFill>
              <a:latin typeface="Times New Roman" panose="02020603050405020304" pitchFamily="18" charset="0"/>
              <a:ea typeface="思源宋体 CN Heavy" panose="02020900000000000000" pitchFamily="18" charset="-122"/>
              <a:cs typeface="Times New Roman" panose="02020603050405020304" pitchFamily="18" charset="0"/>
            </a:endParaRP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A2776B5F-E544-68AB-B3BC-76B83D9D6E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0163" y="3471672"/>
            <a:ext cx="3967306" cy="3011577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D9F3BFB3-0EB9-D703-B5D8-0101990274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7469" y="3475841"/>
            <a:ext cx="5535018" cy="2927748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263D9054-32A4-6C50-0CD5-22B2834848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0163" y="2164422"/>
            <a:ext cx="6467971" cy="909426"/>
          </a:xfrm>
          <a:prstGeom prst="rect">
            <a:avLst/>
          </a:prstGeom>
        </p:spPr>
      </p:pic>
      <p:pic>
        <p:nvPicPr>
          <p:cNvPr id="28" name="图片 27">
            <a:extLst>
              <a:ext uri="{FF2B5EF4-FFF2-40B4-BE49-F238E27FC236}">
                <a16:creationId xmlns:a16="http://schemas.microsoft.com/office/drawing/2014/main" id="{04BFE2C3-4A6B-1EAA-C921-9EE2AF47AC0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0162" y="1216664"/>
            <a:ext cx="6467972" cy="934923"/>
          </a:xfrm>
          <a:prstGeom prst="rect">
            <a:avLst/>
          </a:prstGeom>
        </p:spPr>
      </p:pic>
      <p:sp>
        <p:nvSpPr>
          <p:cNvPr id="35" name="矩形 34">
            <a:extLst>
              <a:ext uri="{FF2B5EF4-FFF2-40B4-BE49-F238E27FC236}">
                <a16:creationId xmlns:a16="http://schemas.microsoft.com/office/drawing/2014/main" id="{CC6F5669-34C5-D56B-CC05-C78648148B5A}"/>
              </a:ext>
            </a:extLst>
          </p:cNvPr>
          <p:cNvSpPr/>
          <p:nvPr/>
        </p:nvSpPr>
        <p:spPr bwMode="auto">
          <a:xfrm>
            <a:off x="2703771" y="1138505"/>
            <a:ext cx="3102131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dist"/>
            <a:r>
              <a:rPr lang="en-US" altLang="zh-CN" sz="1400" b="1" dirty="0">
                <a:solidFill>
                  <a:srgbClr val="002FA7"/>
                </a:solidFill>
                <a:latin typeface="Times New Roman" panose="02020603050405020304" pitchFamily="18" charset="0"/>
                <a:ea typeface="思源宋体 CN Heavy" panose="02020900000000000000" pitchFamily="18" charset="-122"/>
                <a:cs typeface="Times New Roman" panose="02020603050405020304" pitchFamily="18" charset="0"/>
              </a:rPr>
              <a:t>Calibrated Science Image of Gam Cas</a:t>
            </a: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4F4A3D79-AF85-67DE-4EDB-93CBBD32FC6F}"/>
              </a:ext>
            </a:extLst>
          </p:cNvPr>
          <p:cNvSpPr/>
          <p:nvPr/>
        </p:nvSpPr>
        <p:spPr bwMode="auto">
          <a:xfrm>
            <a:off x="2773500" y="2075857"/>
            <a:ext cx="2962671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dist"/>
            <a:r>
              <a:rPr lang="en-US" altLang="zh-CN" sz="1400" b="1" dirty="0">
                <a:solidFill>
                  <a:srgbClr val="002FA7"/>
                </a:solidFill>
                <a:latin typeface="Times New Roman" panose="02020603050405020304" pitchFamily="18" charset="0"/>
                <a:ea typeface="思源宋体 CN Heavy" panose="02020900000000000000" pitchFamily="18" charset="-122"/>
                <a:cs typeface="Times New Roman" panose="02020603050405020304" pitchFamily="18" charset="0"/>
              </a:rPr>
              <a:t>Calibrated Science Image of </a:t>
            </a:r>
            <a:r>
              <a:rPr lang="en-US" altLang="zh-CN" sz="1400" b="1" dirty="0" err="1">
                <a:solidFill>
                  <a:srgbClr val="002FA7"/>
                </a:solidFill>
                <a:latin typeface="Times New Roman" panose="02020603050405020304" pitchFamily="18" charset="0"/>
                <a:ea typeface="思源宋体 CN Heavy" panose="02020900000000000000" pitchFamily="18" charset="-122"/>
                <a:cs typeface="Times New Roman" panose="02020603050405020304" pitchFamily="18" charset="0"/>
              </a:rPr>
              <a:t>Ksi</a:t>
            </a:r>
            <a:r>
              <a:rPr lang="en-US" altLang="zh-CN" sz="1400" b="1" dirty="0">
                <a:solidFill>
                  <a:srgbClr val="002FA7"/>
                </a:solidFill>
                <a:latin typeface="Times New Roman" panose="02020603050405020304" pitchFamily="18" charset="0"/>
                <a:ea typeface="思源宋体 CN Heavy" panose="02020900000000000000" pitchFamily="18" charset="-122"/>
                <a:cs typeface="Times New Roman" panose="02020603050405020304" pitchFamily="18" charset="0"/>
              </a:rPr>
              <a:t> Per</a:t>
            </a:r>
          </a:p>
        </p:txBody>
      </p:sp>
    </p:spTree>
    <p:extLst>
      <p:ext uri="{BB962C8B-B14F-4D97-AF65-F5344CB8AC3E}">
        <p14:creationId xmlns:p14="http://schemas.microsoft.com/office/powerpoint/2010/main" val="973122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文本框 67">
            <a:extLst>
              <a:ext uri="{FF2B5EF4-FFF2-40B4-BE49-F238E27FC236}">
                <a16:creationId xmlns:a16="http://schemas.microsoft.com/office/drawing/2014/main" id="{79FDDFD7-942D-42EA-BA81-EB30BE4A684D}"/>
              </a:ext>
            </a:extLst>
          </p:cNvPr>
          <p:cNvSpPr txBox="1"/>
          <p:nvPr/>
        </p:nvSpPr>
        <p:spPr>
          <a:xfrm>
            <a:off x="6973888" y="613560"/>
            <a:ext cx="5025279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4400" b="1" dirty="0">
                <a:solidFill>
                  <a:srgbClr val="002FA7"/>
                </a:solidFill>
                <a:latin typeface="Freestyle Script" panose="030804020302050B0404" pitchFamily="66" charset="0"/>
                <a:ea typeface="思源宋体 CN Heavy" panose="02020900000000000000" pitchFamily="18" charset="-122"/>
              </a:rPr>
              <a:t>Observations &amp; Data Analysis</a:t>
            </a:r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854F1856-661E-4ED7-95B3-B4B2875DA08E}"/>
              </a:ext>
            </a:extLst>
          </p:cNvPr>
          <p:cNvCxnSpPr>
            <a:cxnSpLocks/>
          </p:cNvCxnSpPr>
          <p:nvPr/>
        </p:nvCxnSpPr>
        <p:spPr>
          <a:xfrm>
            <a:off x="6968584" y="1281026"/>
            <a:ext cx="2170111" cy="0"/>
          </a:xfrm>
          <a:prstGeom prst="line">
            <a:avLst/>
          </a:prstGeom>
          <a:ln w="38100">
            <a:solidFill>
              <a:srgbClr val="002F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矩形 31">
            <a:extLst>
              <a:ext uri="{FF2B5EF4-FFF2-40B4-BE49-F238E27FC236}">
                <a16:creationId xmlns:a16="http://schemas.microsoft.com/office/drawing/2014/main" id="{7BBAC0F0-2289-4687-B5FC-E9DECC2CDAE4}"/>
              </a:ext>
            </a:extLst>
          </p:cNvPr>
          <p:cNvSpPr/>
          <p:nvPr/>
        </p:nvSpPr>
        <p:spPr bwMode="auto">
          <a:xfrm>
            <a:off x="2013279" y="2280254"/>
            <a:ext cx="2629246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dist"/>
            <a:r>
              <a:rPr lang="en-US" altLang="zh-CN" sz="1600" dirty="0">
                <a:solidFill>
                  <a:srgbClr val="002FA7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cs typeface="汉仪雅酷黑" panose="020B0404020202020204" charset="-122"/>
              </a:rPr>
              <a:t>Spectrum (633-708nm)</a:t>
            </a:r>
          </a:p>
        </p:txBody>
      </p:sp>
      <p:sp>
        <p:nvSpPr>
          <p:cNvPr id="31" name="Freeform 5">
            <a:extLst>
              <a:ext uri="{FF2B5EF4-FFF2-40B4-BE49-F238E27FC236}">
                <a16:creationId xmlns:a16="http://schemas.microsoft.com/office/drawing/2014/main" id="{FCC28DD4-54CC-41BD-8BBA-3DE093372807}"/>
              </a:ext>
            </a:extLst>
          </p:cNvPr>
          <p:cNvSpPr>
            <a:spLocks noEditPoints="1"/>
          </p:cNvSpPr>
          <p:nvPr/>
        </p:nvSpPr>
        <p:spPr bwMode="auto">
          <a:xfrm rot="18275767">
            <a:off x="147425" y="178047"/>
            <a:ext cx="976739" cy="871028"/>
          </a:xfrm>
          <a:custGeom>
            <a:avLst/>
            <a:gdLst>
              <a:gd name="T0" fmla="*/ 2008 w 2217"/>
              <a:gd name="T1" fmla="*/ 1636 h 1986"/>
              <a:gd name="T2" fmla="*/ 2071 w 2217"/>
              <a:gd name="T3" fmla="*/ 597 h 1986"/>
              <a:gd name="T4" fmla="*/ 1137 w 2217"/>
              <a:gd name="T5" fmla="*/ 69 h 1986"/>
              <a:gd name="T6" fmla="*/ 606 w 2217"/>
              <a:gd name="T7" fmla="*/ 85 h 1986"/>
              <a:gd name="T8" fmla="*/ 152 w 2217"/>
              <a:gd name="T9" fmla="*/ 596 h 1986"/>
              <a:gd name="T10" fmla="*/ 60 w 2217"/>
              <a:gd name="T11" fmla="*/ 826 h 1986"/>
              <a:gd name="T12" fmla="*/ 36 w 2217"/>
              <a:gd name="T13" fmla="*/ 1182 h 1986"/>
              <a:gd name="T14" fmla="*/ 177 w 2217"/>
              <a:gd name="T15" fmla="*/ 1477 h 1986"/>
              <a:gd name="T16" fmla="*/ 447 w 2217"/>
              <a:gd name="T17" fmla="*/ 1743 h 1986"/>
              <a:gd name="T18" fmla="*/ 1726 w 2217"/>
              <a:gd name="T19" fmla="*/ 509 h 1986"/>
              <a:gd name="T20" fmla="*/ 1837 w 2217"/>
              <a:gd name="T21" fmla="*/ 457 h 1986"/>
              <a:gd name="T22" fmla="*/ 1803 w 2217"/>
              <a:gd name="T23" fmla="*/ 425 h 1986"/>
              <a:gd name="T24" fmla="*/ 1838 w 2217"/>
              <a:gd name="T25" fmla="*/ 468 h 1986"/>
              <a:gd name="T26" fmla="*/ 1731 w 2217"/>
              <a:gd name="T27" fmla="*/ 514 h 1986"/>
              <a:gd name="T28" fmla="*/ 805 w 2217"/>
              <a:gd name="T29" fmla="*/ 1577 h 1986"/>
              <a:gd name="T30" fmla="*/ 511 w 2217"/>
              <a:gd name="T31" fmla="*/ 1689 h 1986"/>
              <a:gd name="T32" fmla="*/ 779 w 2217"/>
              <a:gd name="T33" fmla="*/ 1792 h 1986"/>
              <a:gd name="T34" fmla="*/ 528 w 2217"/>
              <a:gd name="T35" fmla="*/ 1693 h 1986"/>
              <a:gd name="T36" fmla="*/ 697 w 2217"/>
              <a:gd name="T37" fmla="*/ 1546 h 1986"/>
              <a:gd name="T38" fmla="*/ 462 w 2217"/>
              <a:gd name="T39" fmla="*/ 1401 h 1986"/>
              <a:gd name="T40" fmla="*/ 541 w 2217"/>
              <a:gd name="T41" fmla="*/ 1441 h 1986"/>
              <a:gd name="T42" fmla="*/ 610 w 2217"/>
              <a:gd name="T43" fmla="*/ 1458 h 1986"/>
              <a:gd name="T44" fmla="*/ 684 w 2217"/>
              <a:gd name="T45" fmla="*/ 1513 h 1986"/>
              <a:gd name="T46" fmla="*/ 463 w 2217"/>
              <a:gd name="T47" fmla="*/ 1393 h 1986"/>
              <a:gd name="T48" fmla="*/ 1976 w 2217"/>
              <a:gd name="T49" fmla="*/ 1237 h 1986"/>
              <a:gd name="T50" fmla="*/ 1894 w 2217"/>
              <a:gd name="T51" fmla="*/ 1104 h 1986"/>
              <a:gd name="T52" fmla="*/ 1893 w 2217"/>
              <a:gd name="T53" fmla="*/ 1098 h 1986"/>
              <a:gd name="T54" fmla="*/ 1888 w 2217"/>
              <a:gd name="T55" fmla="*/ 1083 h 1986"/>
              <a:gd name="T56" fmla="*/ 1895 w 2217"/>
              <a:gd name="T57" fmla="*/ 1121 h 1986"/>
              <a:gd name="T58" fmla="*/ 1895 w 2217"/>
              <a:gd name="T59" fmla="*/ 1115 h 1986"/>
              <a:gd name="T60" fmla="*/ 1895 w 2217"/>
              <a:gd name="T61" fmla="*/ 1122 h 1986"/>
              <a:gd name="T62" fmla="*/ 1893 w 2217"/>
              <a:gd name="T63" fmla="*/ 1123 h 1986"/>
              <a:gd name="T64" fmla="*/ 1883 w 2217"/>
              <a:gd name="T65" fmla="*/ 1073 h 1986"/>
              <a:gd name="T66" fmla="*/ 1880 w 2217"/>
              <a:gd name="T67" fmla="*/ 1068 h 1986"/>
              <a:gd name="T68" fmla="*/ 1877 w 2217"/>
              <a:gd name="T69" fmla="*/ 1063 h 1986"/>
              <a:gd name="T70" fmla="*/ 1654 w 2217"/>
              <a:gd name="T71" fmla="*/ 781 h 1986"/>
              <a:gd name="T72" fmla="*/ 1629 w 2217"/>
              <a:gd name="T73" fmla="*/ 768 h 1986"/>
              <a:gd name="T74" fmla="*/ 1610 w 2217"/>
              <a:gd name="T75" fmla="*/ 749 h 1986"/>
              <a:gd name="T76" fmla="*/ 1333 w 2217"/>
              <a:gd name="T77" fmla="*/ 549 h 1986"/>
              <a:gd name="T78" fmla="*/ 1289 w 2217"/>
              <a:gd name="T79" fmla="*/ 523 h 1986"/>
              <a:gd name="T80" fmla="*/ 1181 w 2217"/>
              <a:gd name="T81" fmla="*/ 510 h 1986"/>
              <a:gd name="T82" fmla="*/ 394 w 2217"/>
              <a:gd name="T83" fmla="*/ 696 h 1986"/>
              <a:gd name="T84" fmla="*/ 1122 w 2217"/>
              <a:gd name="T85" fmla="*/ 533 h 1986"/>
              <a:gd name="T86" fmla="*/ 1792 w 2217"/>
              <a:gd name="T87" fmla="*/ 969 h 1986"/>
              <a:gd name="T88" fmla="*/ 1956 w 2217"/>
              <a:gd name="T89" fmla="*/ 1216 h 1986"/>
              <a:gd name="T90" fmla="*/ 1929 w 2217"/>
              <a:gd name="T91" fmla="*/ 1298 h 1986"/>
              <a:gd name="T92" fmla="*/ 1022 w 2217"/>
              <a:gd name="T93" fmla="*/ 1536 h 1986"/>
              <a:gd name="T94" fmla="*/ 68 w 2217"/>
              <a:gd name="T95" fmla="*/ 823 h 1986"/>
              <a:gd name="T96" fmla="*/ 53 w 2217"/>
              <a:gd name="T97" fmla="*/ 1089 h 1986"/>
              <a:gd name="T98" fmla="*/ 726 w 2217"/>
              <a:gd name="T99" fmla="*/ 1836 h 1986"/>
              <a:gd name="T100" fmla="*/ 476 w 2217"/>
              <a:gd name="T101" fmla="*/ 1732 h 1986"/>
              <a:gd name="T102" fmla="*/ 726 w 2217"/>
              <a:gd name="T103" fmla="*/ 1836 h 1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2217" h="1986">
                <a:moveTo>
                  <a:pt x="1775" y="1837"/>
                </a:moveTo>
                <a:cubicBezTo>
                  <a:pt x="1789" y="1829"/>
                  <a:pt x="1800" y="1819"/>
                  <a:pt x="1812" y="1810"/>
                </a:cubicBezTo>
                <a:cubicBezTo>
                  <a:pt x="1813" y="1810"/>
                  <a:pt x="1813" y="1810"/>
                  <a:pt x="1813" y="1810"/>
                </a:cubicBezTo>
                <a:cubicBezTo>
                  <a:pt x="1855" y="1792"/>
                  <a:pt x="1888" y="1763"/>
                  <a:pt x="1917" y="1729"/>
                </a:cubicBezTo>
                <a:cubicBezTo>
                  <a:pt x="1952" y="1703"/>
                  <a:pt x="1980" y="1669"/>
                  <a:pt x="2008" y="1636"/>
                </a:cubicBezTo>
                <a:cubicBezTo>
                  <a:pt x="2091" y="1534"/>
                  <a:pt x="2147" y="1419"/>
                  <a:pt x="2186" y="1295"/>
                </a:cubicBezTo>
                <a:cubicBezTo>
                  <a:pt x="2216" y="1199"/>
                  <a:pt x="2217" y="1102"/>
                  <a:pt x="2192" y="1005"/>
                </a:cubicBezTo>
                <a:cubicBezTo>
                  <a:pt x="2175" y="936"/>
                  <a:pt x="2148" y="872"/>
                  <a:pt x="2114" y="810"/>
                </a:cubicBezTo>
                <a:cubicBezTo>
                  <a:pt x="2101" y="787"/>
                  <a:pt x="2096" y="765"/>
                  <a:pt x="2101" y="739"/>
                </a:cubicBezTo>
                <a:cubicBezTo>
                  <a:pt x="2112" y="688"/>
                  <a:pt x="2098" y="641"/>
                  <a:pt x="2071" y="597"/>
                </a:cubicBezTo>
                <a:cubicBezTo>
                  <a:pt x="2066" y="589"/>
                  <a:pt x="2061" y="581"/>
                  <a:pt x="2056" y="574"/>
                </a:cubicBezTo>
                <a:cubicBezTo>
                  <a:pt x="1988" y="483"/>
                  <a:pt x="1910" y="403"/>
                  <a:pt x="1814" y="342"/>
                </a:cubicBezTo>
                <a:cubicBezTo>
                  <a:pt x="1694" y="266"/>
                  <a:pt x="1562" y="214"/>
                  <a:pt x="1425" y="178"/>
                </a:cubicBezTo>
                <a:cubicBezTo>
                  <a:pt x="1375" y="165"/>
                  <a:pt x="1326" y="150"/>
                  <a:pt x="1280" y="128"/>
                </a:cubicBezTo>
                <a:cubicBezTo>
                  <a:pt x="1233" y="106"/>
                  <a:pt x="1186" y="87"/>
                  <a:pt x="1137" y="69"/>
                </a:cubicBezTo>
                <a:cubicBezTo>
                  <a:pt x="1063" y="42"/>
                  <a:pt x="987" y="19"/>
                  <a:pt x="908" y="9"/>
                </a:cubicBezTo>
                <a:cubicBezTo>
                  <a:pt x="836" y="0"/>
                  <a:pt x="765" y="4"/>
                  <a:pt x="694" y="18"/>
                </a:cubicBezTo>
                <a:cubicBezTo>
                  <a:pt x="668" y="23"/>
                  <a:pt x="644" y="31"/>
                  <a:pt x="626" y="52"/>
                </a:cubicBezTo>
                <a:cubicBezTo>
                  <a:pt x="630" y="60"/>
                  <a:pt x="634" y="67"/>
                  <a:pt x="638" y="74"/>
                </a:cubicBezTo>
                <a:cubicBezTo>
                  <a:pt x="627" y="78"/>
                  <a:pt x="616" y="82"/>
                  <a:pt x="606" y="85"/>
                </a:cubicBezTo>
                <a:cubicBezTo>
                  <a:pt x="568" y="99"/>
                  <a:pt x="554" y="126"/>
                  <a:pt x="563" y="165"/>
                </a:cubicBezTo>
                <a:cubicBezTo>
                  <a:pt x="565" y="173"/>
                  <a:pt x="568" y="180"/>
                  <a:pt x="568" y="180"/>
                </a:cubicBezTo>
                <a:cubicBezTo>
                  <a:pt x="561" y="214"/>
                  <a:pt x="542" y="229"/>
                  <a:pt x="519" y="241"/>
                </a:cubicBezTo>
                <a:cubicBezTo>
                  <a:pt x="493" y="255"/>
                  <a:pt x="468" y="270"/>
                  <a:pt x="443" y="286"/>
                </a:cubicBezTo>
                <a:cubicBezTo>
                  <a:pt x="319" y="365"/>
                  <a:pt x="227" y="473"/>
                  <a:pt x="152" y="596"/>
                </a:cubicBezTo>
                <a:cubicBezTo>
                  <a:pt x="124" y="642"/>
                  <a:pt x="100" y="689"/>
                  <a:pt x="86" y="740"/>
                </a:cubicBezTo>
                <a:cubicBezTo>
                  <a:pt x="85" y="746"/>
                  <a:pt x="83" y="753"/>
                  <a:pt x="81" y="759"/>
                </a:cubicBezTo>
                <a:cubicBezTo>
                  <a:pt x="68" y="778"/>
                  <a:pt x="66" y="800"/>
                  <a:pt x="64" y="822"/>
                </a:cubicBezTo>
                <a:cubicBezTo>
                  <a:pt x="64" y="822"/>
                  <a:pt x="64" y="822"/>
                  <a:pt x="64" y="822"/>
                </a:cubicBezTo>
                <a:cubicBezTo>
                  <a:pt x="61" y="823"/>
                  <a:pt x="60" y="824"/>
                  <a:pt x="60" y="826"/>
                </a:cubicBezTo>
                <a:cubicBezTo>
                  <a:pt x="57" y="830"/>
                  <a:pt x="53" y="833"/>
                  <a:pt x="51" y="837"/>
                </a:cubicBezTo>
                <a:cubicBezTo>
                  <a:pt x="31" y="899"/>
                  <a:pt x="12" y="961"/>
                  <a:pt x="5" y="1026"/>
                </a:cubicBezTo>
                <a:cubicBezTo>
                  <a:pt x="4" y="1043"/>
                  <a:pt x="0" y="1060"/>
                  <a:pt x="16" y="1074"/>
                </a:cubicBezTo>
                <a:cubicBezTo>
                  <a:pt x="20" y="1077"/>
                  <a:pt x="23" y="1085"/>
                  <a:pt x="22" y="1091"/>
                </a:cubicBezTo>
                <a:cubicBezTo>
                  <a:pt x="19" y="1123"/>
                  <a:pt x="33" y="1152"/>
                  <a:pt x="36" y="1182"/>
                </a:cubicBezTo>
                <a:cubicBezTo>
                  <a:pt x="40" y="1220"/>
                  <a:pt x="50" y="1256"/>
                  <a:pt x="60" y="1291"/>
                </a:cubicBezTo>
                <a:cubicBezTo>
                  <a:pt x="69" y="1329"/>
                  <a:pt x="84" y="1365"/>
                  <a:pt x="99" y="1401"/>
                </a:cubicBezTo>
                <a:cubicBezTo>
                  <a:pt x="107" y="1420"/>
                  <a:pt x="114" y="1442"/>
                  <a:pt x="135" y="1454"/>
                </a:cubicBezTo>
                <a:cubicBezTo>
                  <a:pt x="137" y="1457"/>
                  <a:pt x="140" y="1460"/>
                  <a:pt x="142" y="1464"/>
                </a:cubicBezTo>
                <a:cubicBezTo>
                  <a:pt x="156" y="1464"/>
                  <a:pt x="167" y="1468"/>
                  <a:pt x="177" y="1477"/>
                </a:cubicBezTo>
                <a:cubicBezTo>
                  <a:pt x="167" y="1468"/>
                  <a:pt x="156" y="1464"/>
                  <a:pt x="142" y="1464"/>
                </a:cubicBezTo>
                <a:cubicBezTo>
                  <a:pt x="143" y="1468"/>
                  <a:pt x="143" y="1474"/>
                  <a:pt x="146" y="1477"/>
                </a:cubicBezTo>
                <a:cubicBezTo>
                  <a:pt x="180" y="1517"/>
                  <a:pt x="215" y="1557"/>
                  <a:pt x="249" y="1597"/>
                </a:cubicBezTo>
                <a:cubicBezTo>
                  <a:pt x="251" y="1599"/>
                  <a:pt x="255" y="1599"/>
                  <a:pt x="258" y="1600"/>
                </a:cubicBezTo>
                <a:cubicBezTo>
                  <a:pt x="313" y="1657"/>
                  <a:pt x="378" y="1703"/>
                  <a:pt x="447" y="1743"/>
                </a:cubicBezTo>
                <a:cubicBezTo>
                  <a:pt x="668" y="1870"/>
                  <a:pt x="906" y="1943"/>
                  <a:pt x="1159" y="1966"/>
                </a:cubicBezTo>
                <a:cubicBezTo>
                  <a:pt x="1378" y="1986"/>
                  <a:pt x="1584" y="1945"/>
                  <a:pt x="1775" y="1837"/>
                </a:cubicBezTo>
                <a:close/>
                <a:moveTo>
                  <a:pt x="1729" y="510"/>
                </a:moveTo>
                <a:cubicBezTo>
                  <a:pt x="1729" y="509"/>
                  <a:pt x="1728" y="508"/>
                  <a:pt x="1728" y="507"/>
                </a:cubicBezTo>
                <a:cubicBezTo>
                  <a:pt x="1728" y="507"/>
                  <a:pt x="1727" y="508"/>
                  <a:pt x="1726" y="509"/>
                </a:cubicBezTo>
                <a:cubicBezTo>
                  <a:pt x="1727" y="508"/>
                  <a:pt x="1728" y="507"/>
                  <a:pt x="1728" y="507"/>
                </a:cubicBezTo>
                <a:cubicBezTo>
                  <a:pt x="1728" y="508"/>
                  <a:pt x="1729" y="509"/>
                  <a:pt x="1729" y="510"/>
                </a:cubicBezTo>
                <a:close/>
                <a:moveTo>
                  <a:pt x="1837" y="457"/>
                </a:moveTo>
                <a:cubicBezTo>
                  <a:pt x="1837" y="457"/>
                  <a:pt x="1837" y="457"/>
                  <a:pt x="1837" y="457"/>
                </a:cubicBezTo>
                <a:cubicBezTo>
                  <a:pt x="1837" y="457"/>
                  <a:pt x="1837" y="457"/>
                  <a:pt x="1837" y="457"/>
                </a:cubicBezTo>
                <a:close/>
                <a:moveTo>
                  <a:pt x="1803" y="425"/>
                </a:moveTo>
                <a:cubicBezTo>
                  <a:pt x="1802" y="422"/>
                  <a:pt x="1801" y="420"/>
                  <a:pt x="1799" y="417"/>
                </a:cubicBezTo>
                <a:cubicBezTo>
                  <a:pt x="1801" y="420"/>
                  <a:pt x="1802" y="422"/>
                  <a:pt x="1803" y="425"/>
                </a:cubicBezTo>
                <a:cubicBezTo>
                  <a:pt x="1803" y="438"/>
                  <a:pt x="1807" y="446"/>
                  <a:pt x="1815" y="451"/>
                </a:cubicBezTo>
                <a:cubicBezTo>
                  <a:pt x="1807" y="446"/>
                  <a:pt x="1803" y="438"/>
                  <a:pt x="1803" y="425"/>
                </a:cubicBezTo>
                <a:close/>
                <a:moveTo>
                  <a:pt x="1815" y="451"/>
                </a:moveTo>
                <a:cubicBezTo>
                  <a:pt x="1815" y="451"/>
                  <a:pt x="1815" y="451"/>
                  <a:pt x="1815" y="451"/>
                </a:cubicBezTo>
                <a:cubicBezTo>
                  <a:pt x="1815" y="451"/>
                  <a:pt x="1815" y="451"/>
                  <a:pt x="1815" y="451"/>
                </a:cubicBezTo>
                <a:close/>
                <a:moveTo>
                  <a:pt x="1852" y="478"/>
                </a:moveTo>
                <a:cubicBezTo>
                  <a:pt x="1845" y="477"/>
                  <a:pt x="1841" y="473"/>
                  <a:pt x="1838" y="468"/>
                </a:cubicBezTo>
                <a:cubicBezTo>
                  <a:pt x="1841" y="473"/>
                  <a:pt x="1845" y="477"/>
                  <a:pt x="1852" y="478"/>
                </a:cubicBezTo>
                <a:cubicBezTo>
                  <a:pt x="1868" y="494"/>
                  <a:pt x="1883" y="511"/>
                  <a:pt x="1899" y="527"/>
                </a:cubicBezTo>
                <a:cubicBezTo>
                  <a:pt x="1883" y="511"/>
                  <a:pt x="1868" y="494"/>
                  <a:pt x="1852" y="478"/>
                </a:cubicBezTo>
                <a:close/>
                <a:moveTo>
                  <a:pt x="1731" y="514"/>
                </a:moveTo>
                <a:cubicBezTo>
                  <a:pt x="1731" y="514"/>
                  <a:pt x="1731" y="514"/>
                  <a:pt x="1731" y="514"/>
                </a:cubicBezTo>
                <a:cubicBezTo>
                  <a:pt x="1731" y="514"/>
                  <a:pt x="1731" y="514"/>
                  <a:pt x="1731" y="514"/>
                </a:cubicBezTo>
                <a:cubicBezTo>
                  <a:pt x="1731" y="514"/>
                  <a:pt x="1731" y="514"/>
                  <a:pt x="1731" y="514"/>
                </a:cubicBezTo>
                <a:close/>
                <a:moveTo>
                  <a:pt x="816" y="1577"/>
                </a:moveTo>
                <a:cubicBezTo>
                  <a:pt x="812" y="1577"/>
                  <a:pt x="808" y="1577"/>
                  <a:pt x="805" y="1577"/>
                </a:cubicBezTo>
                <a:cubicBezTo>
                  <a:pt x="805" y="1577"/>
                  <a:pt x="805" y="1577"/>
                  <a:pt x="805" y="1577"/>
                </a:cubicBezTo>
                <a:cubicBezTo>
                  <a:pt x="808" y="1577"/>
                  <a:pt x="812" y="1577"/>
                  <a:pt x="816" y="1577"/>
                </a:cubicBezTo>
                <a:close/>
                <a:moveTo>
                  <a:pt x="708" y="1566"/>
                </a:moveTo>
                <a:cubicBezTo>
                  <a:pt x="709" y="1567"/>
                  <a:pt x="710" y="1567"/>
                  <a:pt x="711" y="1568"/>
                </a:cubicBezTo>
                <a:cubicBezTo>
                  <a:pt x="710" y="1567"/>
                  <a:pt x="709" y="1567"/>
                  <a:pt x="708" y="1566"/>
                </a:cubicBezTo>
                <a:close/>
                <a:moveTo>
                  <a:pt x="511" y="1689"/>
                </a:moveTo>
                <a:cubicBezTo>
                  <a:pt x="519" y="1683"/>
                  <a:pt x="525" y="1680"/>
                  <a:pt x="528" y="1692"/>
                </a:cubicBezTo>
                <a:cubicBezTo>
                  <a:pt x="541" y="1696"/>
                  <a:pt x="555" y="1698"/>
                  <a:pt x="567" y="1703"/>
                </a:cubicBezTo>
                <a:cubicBezTo>
                  <a:pt x="630" y="1730"/>
                  <a:pt x="693" y="1758"/>
                  <a:pt x="755" y="1785"/>
                </a:cubicBezTo>
                <a:cubicBezTo>
                  <a:pt x="762" y="1788"/>
                  <a:pt x="770" y="1789"/>
                  <a:pt x="778" y="1791"/>
                </a:cubicBezTo>
                <a:cubicBezTo>
                  <a:pt x="778" y="1791"/>
                  <a:pt x="779" y="1791"/>
                  <a:pt x="779" y="1792"/>
                </a:cubicBezTo>
                <a:cubicBezTo>
                  <a:pt x="779" y="1791"/>
                  <a:pt x="778" y="1791"/>
                  <a:pt x="778" y="1791"/>
                </a:cubicBezTo>
                <a:cubicBezTo>
                  <a:pt x="774" y="1793"/>
                  <a:pt x="771" y="1798"/>
                  <a:pt x="768" y="1798"/>
                </a:cubicBezTo>
                <a:cubicBezTo>
                  <a:pt x="757" y="1797"/>
                  <a:pt x="746" y="1795"/>
                  <a:pt x="736" y="1792"/>
                </a:cubicBezTo>
                <a:cubicBezTo>
                  <a:pt x="668" y="1769"/>
                  <a:pt x="602" y="1740"/>
                  <a:pt x="540" y="1705"/>
                </a:cubicBezTo>
                <a:cubicBezTo>
                  <a:pt x="535" y="1702"/>
                  <a:pt x="532" y="1697"/>
                  <a:pt x="528" y="1693"/>
                </a:cubicBezTo>
                <a:cubicBezTo>
                  <a:pt x="523" y="1691"/>
                  <a:pt x="517" y="1690"/>
                  <a:pt x="511" y="1689"/>
                </a:cubicBezTo>
                <a:close/>
                <a:moveTo>
                  <a:pt x="763" y="1526"/>
                </a:moveTo>
                <a:cubicBezTo>
                  <a:pt x="757" y="1529"/>
                  <a:pt x="750" y="1532"/>
                  <a:pt x="741" y="1536"/>
                </a:cubicBezTo>
                <a:cubicBezTo>
                  <a:pt x="756" y="1544"/>
                  <a:pt x="770" y="1551"/>
                  <a:pt x="788" y="1562"/>
                </a:cubicBezTo>
                <a:cubicBezTo>
                  <a:pt x="752" y="1568"/>
                  <a:pt x="726" y="1546"/>
                  <a:pt x="697" y="1546"/>
                </a:cubicBezTo>
                <a:cubicBezTo>
                  <a:pt x="697" y="1554"/>
                  <a:pt x="701" y="1560"/>
                  <a:pt x="706" y="1564"/>
                </a:cubicBezTo>
                <a:cubicBezTo>
                  <a:pt x="701" y="1560"/>
                  <a:pt x="697" y="1554"/>
                  <a:pt x="697" y="1546"/>
                </a:cubicBezTo>
                <a:cubicBezTo>
                  <a:pt x="683" y="1540"/>
                  <a:pt x="669" y="1534"/>
                  <a:pt x="654" y="1529"/>
                </a:cubicBezTo>
                <a:cubicBezTo>
                  <a:pt x="590" y="1505"/>
                  <a:pt x="531" y="1472"/>
                  <a:pt x="479" y="1427"/>
                </a:cubicBezTo>
                <a:cubicBezTo>
                  <a:pt x="471" y="1420"/>
                  <a:pt x="462" y="1414"/>
                  <a:pt x="462" y="1401"/>
                </a:cubicBezTo>
                <a:cubicBezTo>
                  <a:pt x="472" y="1405"/>
                  <a:pt x="482" y="1408"/>
                  <a:pt x="493" y="1411"/>
                </a:cubicBezTo>
                <a:cubicBezTo>
                  <a:pt x="493" y="1411"/>
                  <a:pt x="493" y="1411"/>
                  <a:pt x="493" y="1411"/>
                </a:cubicBezTo>
                <a:cubicBezTo>
                  <a:pt x="497" y="1421"/>
                  <a:pt x="505" y="1426"/>
                  <a:pt x="516" y="1426"/>
                </a:cubicBezTo>
                <a:cubicBezTo>
                  <a:pt x="524" y="1431"/>
                  <a:pt x="533" y="1436"/>
                  <a:pt x="541" y="1441"/>
                </a:cubicBezTo>
                <a:cubicBezTo>
                  <a:pt x="541" y="1441"/>
                  <a:pt x="541" y="1441"/>
                  <a:pt x="541" y="1441"/>
                </a:cubicBezTo>
                <a:cubicBezTo>
                  <a:pt x="547" y="1444"/>
                  <a:pt x="553" y="1447"/>
                  <a:pt x="560" y="1450"/>
                </a:cubicBezTo>
                <a:cubicBezTo>
                  <a:pt x="568" y="1455"/>
                  <a:pt x="577" y="1459"/>
                  <a:pt x="586" y="1464"/>
                </a:cubicBezTo>
                <a:cubicBezTo>
                  <a:pt x="597" y="1459"/>
                  <a:pt x="605" y="1457"/>
                  <a:pt x="610" y="1458"/>
                </a:cubicBezTo>
                <a:cubicBezTo>
                  <a:pt x="612" y="1459"/>
                  <a:pt x="613" y="1460"/>
                  <a:pt x="614" y="1461"/>
                </a:cubicBezTo>
                <a:cubicBezTo>
                  <a:pt x="613" y="1460"/>
                  <a:pt x="612" y="1459"/>
                  <a:pt x="610" y="1458"/>
                </a:cubicBezTo>
                <a:cubicBezTo>
                  <a:pt x="605" y="1457"/>
                  <a:pt x="597" y="1459"/>
                  <a:pt x="586" y="1464"/>
                </a:cubicBezTo>
                <a:cubicBezTo>
                  <a:pt x="594" y="1477"/>
                  <a:pt x="609" y="1479"/>
                  <a:pt x="622" y="1484"/>
                </a:cubicBezTo>
                <a:cubicBezTo>
                  <a:pt x="631" y="1488"/>
                  <a:pt x="639" y="1492"/>
                  <a:pt x="648" y="1497"/>
                </a:cubicBezTo>
                <a:cubicBezTo>
                  <a:pt x="648" y="1497"/>
                  <a:pt x="648" y="1497"/>
                  <a:pt x="648" y="1497"/>
                </a:cubicBezTo>
                <a:cubicBezTo>
                  <a:pt x="660" y="1502"/>
                  <a:pt x="672" y="1508"/>
                  <a:pt x="684" y="1513"/>
                </a:cubicBezTo>
                <a:cubicBezTo>
                  <a:pt x="691" y="1516"/>
                  <a:pt x="699" y="1516"/>
                  <a:pt x="703" y="1507"/>
                </a:cubicBezTo>
                <a:cubicBezTo>
                  <a:pt x="723" y="1513"/>
                  <a:pt x="743" y="1520"/>
                  <a:pt x="763" y="1526"/>
                </a:cubicBezTo>
                <a:close/>
                <a:moveTo>
                  <a:pt x="444" y="1398"/>
                </a:moveTo>
                <a:cubicBezTo>
                  <a:pt x="450" y="1396"/>
                  <a:pt x="456" y="1394"/>
                  <a:pt x="463" y="1393"/>
                </a:cubicBezTo>
                <a:cubicBezTo>
                  <a:pt x="463" y="1393"/>
                  <a:pt x="463" y="1393"/>
                  <a:pt x="463" y="1393"/>
                </a:cubicBezTo>
                <a:cubicBezTo>
                  <a:pt x="463" y="1395"/>
                  <a:pt x="463" y="1398"/>
                  <a:pt x="462" y="1401"/>
                </a:cubicBezTo>
                <a:cubicBezTo>
                  <a:pt x="456" y="1400"/>
                  <a:pt x="450" y="1399"/>
                  <a:pt x="444" y="1398"/>
                </a:cubicBezTo>
                <a:close/>
                <a:moveTo>
                  <a:pt x="1971" y="1237"/>
                </a:moveTo>
                <a:cubicBezTo>
                  <a:pt x="1971" y="1237"/>
                  <a:pt x="1971" y="1237"/>
                  <a:pt x="1971" y="1237"/>
                </a:cubicBezTo>
                <a:cubicBezTo>
                  <a:pt x="1973" y="1237"/>
                  <a:pt x="1974" y="1237"/>
                  <a:pt x="1976" y="1237"/>
                </a:cubicBezTo>
                <a:cubicBezTo>
                  <a:pt x="1974" y="1237"/>
                  <a:pt x="1973" y="1237"/>
                  <a:pt x="1971" y="1237"/>
                </a:cubicBezTo>
                <a:close/>
                <a:moveTo>
                  <a:pt x="1895" y="1109"/>
                </a:moveTo>
                <a:cubicBezTo>
                  <a:pt x="1895" y="1108"/>
                  <a:pt x="1895" y="1106"/>
                  <a:pt x="1894" y="1105"/>
                </a:cubicBezTo>
                <a:cubicBezTo>
                  <a:pt x="1895" y="1106"/>
                  <a:pt x="1895" y="1108"/>
                  <a:pt x="1895" y="1109"/>
                </a:cubicBezTo>
                <a:close/>
                <a:moveTo>
                  <a:pt x="1894" y="1104"/>
                </a:moveTo>
                <a:cubicBezTo>
                  <a:pt x="1894" y="1102"/>
                  <a:pt x="1894" y="1101"/>
                  <a:pt x="1893" y="1099"/>
                </a:cubicBezTo>
                <a:cubicBezTo>
                  <a:pt x="1894" y="1101"/>
                  <a:pt x="1894" y="1102"/>
                  <a:pt x="1894" y="1104"/>
                </a:cubicBezTo>
                <a:close/>
                <a:moveTo>
                  <a:pt x="1893" y="1098"/>
                </a:moveTo>
                <a:cubicBezTo>
                  <a:pt x="1893" y="1097"/>
                  <a:pt x="1892" y="1095"/>
                  <a:pt x="1892" y="1094"/>
                </a:cubicBezTo>
                <a:cubicBezTo>
                  <a:pt x="1892" y="1095"/>
                  <a:pt x="1893" y="1097"/>
                  <a:pt x="1893" y="1098"/>
                </a:cubicBezTo>
                <a:close/>
                <a:moveTo>
                  <a:pt x="1891" y="1093"/>
                </a:moveTo>
                <a:cubicBezTo>
                  <a:pt x="1891" y="1092"/>
                  <a:pt x="1890" y="1090"/>
                  <a:pt x="1890" y="1089"/>
                </a:cubicBezTo>
                <a:cubicBezTo>
                  <a:pt x="1890" y="1090"/>
                  <a:pt x="1891" y="1092"/>
                  <a:pt x="1891" y="1093"/>
                </a:cubicBezTo>
                <a:close/>
                <a:moveTo>
                  <a:pt x="1890" y="1088"/>
                </a:moveTo>
                <a:cubicBezTo>
                  <a:pt x="1889" y="1086"/>
                  <a:pt x="1888" y="1085"/>
                  <a:pt x="1888" y="1083"/>
                </a:cubicBezTo>
                <a:cubicBezTo>
                  <a:pt x="1888" y="1085"/>
                  <a:pt x="1889" y="1086"/>
                  <a:pt x="1890" y="1088"/>
                </a:cubicBezTo>
                <a:close/>
                <a:moveTo>
                  <a:pt x="1887" y="1083"/>
                </a:moveTo>
                <a:cubicBezTo>
                  <a:pt x="1887" y="1081"/>
                  <a:pt x="1886" y="1080"/>
                  <a:pt x="1885" y="1078"/>
                </a:cubicBezTo>
                <a:cubicBezTo>
                  <a:pt x="1886" y="1080"/>
                  <a:pt x="1887" y="1081"/>
                  <a:pt x="1887" y="1083"/>
                </a:cubicBezTo>
                <a:close/>
                <a:moveTo>
                  <a:pt x="1895" y="1121"/>
                </a:moveTo>
                <a:cubicBezTo>
                  <a:pt x="1895" y="1119"/>
                  <a:pt x="1895" y="1118"/>
                  <a:pt x="1895" y="1116"/>
                </a:cubicBezTo>
                <a:cubicBezTo>
                  <a:pt x="1895" y="1118"/>
                  <a:pt x="1895" y="1119"/>
                  <a:pt x="1895" y="1121"/>
                </a:cubicBezTo>
                <a:close/>
                <a:moveTo>
                  <a:pt x="1895" y="1115"/>
                </a:moveTo>
                <a:cubicBezTo>
                  <a:pt x="1895" y="1114"/>
                  <a:pt x="1895" y="1112"/>
                  <a:pt x="1895" y="1111"/>
                </a:cubicBezTo>
                <a:cubicBezTo>
                  <a:pt x="1895" y="1112"/>
                  <a:pt x="1895" y="1114"/>
                  <a:pt x="1895" y="1115"/>
                </a:cubicBezTo>
                <a:close/>
                <a:moveTo>
                  <a:pt x="1919" y="1113"/>
                </a:moveTo>
                <a:cubicBezTo>
                  <a:pt x="1916" y="1114"/>
                  <a:pt x="1914" y="1115"/>
                  <a:pt x="1912" y="1116"/>
                </a:cubicBezTo>
                <a:cubicBezTo>
                  <a:pt x="1914" y="1115"/>
                  <a:pt x="1916" y="1114"/>
                  <a:pt x="1919" y="1113"/>
                </a:cubicBezTo>
                <a:close/>
                <a:moveTo>
                  <a:pt x="1895" y="1122"/>
                </a:moveTo>
                <a:cubicBezTo>
                  <a:pt x="1895" y="1122"/>
                  <a:pt x="1895" y="1122"/>
                  <a:pt x="1895" y="1122"/>
                </a:cubicBezTo>
                <a:cubicBezTo>
                  <a:pt x="1893" y="1123"/>
                  <a:pt x="1893" y="1123"/>
                  <a:pt x="1893" y="1123"/>
                </a:cubicBezTo>
                <a:cubicBezTo>
                  <a:pt x="1894" y="1122"/>
                  <a:pt x="1895" y="1122"/>
                  <a:pt x="1895" y="1122"/>
                </a:cubicBezTo>
                <a:close/>
                <a:moveTo>
                  <a:pt x="1939" y="1196"/>
                </a:moveTo>
                <a:cubicBezTo>
                  <a:pt x="1933" y="1195"/>
                  <a:pt x="1928" y="1193"/>
                  <a:pt x="1922" y="1192"/>
                </a:cubicBezTo>
                <a:cubicBezTo>
                  <a:pt x="1912" y="1169"/>
                  <a:pt x="1902" y="1146"/>
                  <a:pt x="1893" y="1123"/>
                </a:cubicBezTo>
                <a:cubicBezTo>
                  <a:pt x="1893" y="1123"/>
                  <a:pt x="1893" y="1123"/>
                  <a:pt x="1893" y="1123"/>
                </a:cubicBezTo>
                <a:cubicBezTo>
                  <a:pt x="1902" y="1146"/>
                  <a:pt x="1912" y="1169"/>
                  <a:pt x="1922" y="1192"/>
                </a:cubicBezTo>
                <a:cubicBezTo>
                  <a:pt x="1928" y="1193"/>
                  <a:pt x="1933" y="1195"/>
                  <a:pt x="1939" y="1196"/>
                </a:cubicBezTo>
                <a:close/>
                <a:moveTo>
                  <a:pt x="1885" y="1078"/>
                </a:moveTo>
                <a:cubicBezTo>
                  <a:pt x="1884" y="1076"/>
                  <a:pt x="1883" y="1075"/>
                  <a:pt x="1883" y="1073"/>
                </a:cubicBezTo>
                <a:cubicBezTo>
                  <a:pt x="1883" y="1075"/>
                  <a:pt x="1884" y="1076"/>
                  <a:pt x="1885" y="1078"/>
                </a:cubicBezTo>
                <a:close/>
                <a:moveTo>
                  <a:pt x="1882" y="1073"/>
                </a:moveTo>
                <a:cubicBezTo>
                  <a:pt x="1882" y="1071"/>
                  <a:pt x="1881" y="1070"/>
                  <a:pt x="1880" y="1068"/>
                </a:cubicBezTo>
                <a:cubicBezTo>
                  <a:pt x="1881" y="1070"/>
                  <a:pt x="1882" y="1071"/>
                  <a:pt x="1882" y="1073"/>
                </a:cubicBezTo>
                <a:close/>
                <a:moveTo>
                  <a:pt x="1880" y="1068"/>
                </a:moveTo>
                <a:cubicBezTo>
                  <a:pt x="1879" y="1067"/>
                  <a:pt x="1878" y="1065"/>
                  <a:pt x="1877" y="1064"/>
                </a:cubicBezTo>
                <a:cubicBezTo>
                  <a:pt x="1878" y="1065"/>
                  <a:pt x="1879" y="1067"/>
                  <a:pt x="1880" y="1068"/>
                </a:cubicBezTo>
                <a:close/>
                <a:moveTo>
                  <a:pt x="1877" y="1063"/>
                </a:moveTo>
                <a:cubicBezTo>
                  <a:pt x="1876" y="1062"/>
                  <a:pt x="1875" y="1060"/>
                  <a:pt x="1874" y="1059"/>
                </a:cubicBezTo>
                <a:cubicBezTo>
                  <a:pt x="1875" y="1060"/>
                  <a:pt x="1876" y="1062"/>
                  <a:pt x="1877" y="1063"/>
                </a:cubicBezTo>
                <a:close/>
                <a:moveTo>
                  <a:pt x="1654" y="785"/>
                </a:moveTo>
                <a:cubicBezTo>
                  <a:pt x="1654" y="785"/>
                  <a:pt x="1654" y="785"/>
                  <a:pt x="1654" y="785"/>
                </a:cubicBezTo>
                <a:cubicBezTo>
                  <a:pt x="1660" y="789"/>
                  <a:pt x="1667" y="787"/>
                  <a:pt x="1674" y="787"/>
                </a:cubicBezTo>
                <a:cubicBezTo>
                  <a:pt x="1667" y="787"/>
                  <a:pt x="1660" y="789"/>
                  <a:pt x="1654" y="785"/>
                </a:cubicBezTo>
                <a:close/>
                <a:moveTo>
                  <a:pt x="1654" y="781"/>
                </a:moveTo>
                <a:cubicBezTo>
                  <a:pt x="1654" y="781"/>
                  <a:pt x="1654" y="781"/>
                  <a:pt x="1654" y="781"/>
                </a:cubicBezTo>
                <a:cubicBezTo>
                  <a:pt x="1647" y="780"/>
                  <a:pt x="1640" y="777"/>
                  <a:pt x="1635" y="773"/>
                </a:cubicBezTo>
                <a:cubicBezTo>
                  <a:pt x="1640" y="777"/>
                  <a:pt x="1647" y="780"/>
                  <a:pt x="1654" y="781"/>
                </a:cubicBezTo>
                <a:close/>
                <a:moveTo>
                  <a:pt x="1630" y="769"/>
                </a:moveTo>
                <a:cubicBezTo>
                  <a:pt x="1630" y="769"/>
                  <a:pt x="1629" y="768"/>
                  <a:pt x="1629" y="768"/>
                </a:cubicBezTo>
                <a:cubicBezTo>
                  <a:pt x="1629" y="768"/>
                  <a:pt x="1630" y="769"/>
                  <a:pt x="1630" y="769"/>
                </a:cubicBezTo>
                <a:close/>
                <a:moveTo>
                  <a:pt x="1630" y="749"/>
                </a:moveTo>
                <a:cubicBezTo>
                  <a:pt x="1641" y="753"/>
                  <a:pt x="1652" y="758"/>
                  <a:pt x="1654" y="768"/>
                </a:cubicBezTo>
                <a:cubicBezTo>
                  <a:pt x="1652" y="758"/>
                  <a:pt x="1641" y="753"/>
                  <a:pt x="1630" y="749"/>
                </a:cubicBezTo>
                <a:cubicBezTo>
                  <a:pt x="1624" y="749"/>
                  <a:pt x="1617" y="749"/>
                  <a:pt x="1610" y="749"/>
                </a:cubicBezTo>
                <a:cubicBezTo>
                  <a:pt x="1541" y="703"/>
                  <a:pt x="1472" y="658"/>
                  <a:pt x="1403" y="612"/>
                </a:cubicBezTo>
                <a:cubicBezTo>
                  <a:pt x="1390" y="604"/>
                  <a:pt x="1374" y="601"/>
                  <a:pt x="1368" y="585"/>
                </a:cubicBezTo>
                <a:cubicBezTo>
                  <a:pt x="1362" y="584"/>
                  <a:pt x="1356" y="583"/>
                  <a:pt x="1350" y="582"/>
                </a:cubicBezTo>
                <a:cubicBezTo>
                  <a:pt x="1350" y="579"/>
                  <a:pt x="1351" y="575"/>
                  <a:pt x="1351" y="572"/>
                </a:cubicBezTo>
                <a:cubicBezTo>
                  <a:pt x="1345" y="565"/>
                  <a:pt x="1340" y="555"/>
                  <a:pt x="1333" y="549"/>
                </a:cubicBezTo>
                <a:cubicBezTo>
                  <a:pt x="1340" y="555"/>
                  <a:pt x="1345" y="565"/>
                  <a:pt x="1351" y="572"/>
                </a:cubicBezTo>
                <a:cubicBezTo>
                  <a:pt x="1358" y="575"/>
                  <a:pt x="1368" y="573"/>
                  <a:pt x="1369" y="584"/>
                </a:cubicBezTo>
                <a:cubicBezTo>
                  <a:pt x="1387" y="580"/>
                  <a:pt x="1401" y="589"/>
                  <a:pt x="1416" y="597"/>
                </a:cubicBezTo>
                <a:cubicBezTo>
                  <a:pt x="1492" y="640"/>
                  <a:pt x="1566" y="688"/>
                  <a:pt x="1630" y="749"/>
                </a:cubicBezTo>
                <a:close/>
                <a:moveTo>
                  <a:pt x="1289" y="523"/>
                </a:moveTo>
                <a:cubicBezTo>
                  <a:pt x="1291" y="524"/>
                  <a:pt x="1292" y="524"/>
                  <a:pt x="1294" y="525"/>
                </a:cubicBezTo>
                <a:cubicBezTo>
                  <a:pt x="1292" y="524"/>
                  <a:pt x="1291" y="524"/>
                  <a:pt x="1289" y="523"/>
                </a:cubicBezTo>
                <a:close/>
                <a:moveTo>
                  <a:pt x="1181" y="510"/>
                </a:moveTo>
                <a:cubicBezTo>
                  <a:pt x="1181" y="510"/>
                  <a:pt x="1181" y="511"/>
                  <a:pt x="1181" y="511"/>
                </a:cubicBezTo>
                <a:cubicBezTo>
                  <a:pt x="1181" y="511"/>
                  <a:pt x="1181" y="510"/>
                  <a:pt x="1181" y="510"/>
                </a:cubicBezTo>
                <a:close/>
                <a:moveTo>
                  <a:pt x="1054" y="481"/>
                </a:moveTo>
                <a:cubicBezTo>
                  <a:pt x="1050" y="481"/>
                  <a:pt x="1047" y="481"/>
                  <a:pt x="1044" y="481"/>
                </a:cubicBezTo>
                <a:cubicBezTo>
                  <a:pt x="1047" y="481"/>
                  <a:pt x="1050" y="481"/>
                  <a:pt x="1054" y="481"/>
                </a:cubicBezTo>
                <a:close/>
                <a:moveTo>
                  <a:pt x="305" y="792"/>
                </a:moveTo>
                <a:cubicBezTo>
                  <a:pt x="333" y="759"/>
                  <a:pt x="364" y="728"/>
                  <a:pt x="394" y="696"/>
                </a:cubicBezTo>
                <a:cubicBezTo>
                  <a:pt x="396" y="692"/>
                  <a:pt x="397" y="687"/>
                  <a:pt x="399" y="683"/>
                </a:cubicBezTo>
                <a:cubicBezTo>
                  <a:pt x="397" y="687"/>
                  <a:pt x="396" y="692"/>
                  <a:pt x="394" y="696"/>
                </a:cubicBezTo>
                <a:cubicBezTo>
                  <a:pt x="401" y="693"/>
                  <a:pt x="408" y="691"/>
                  <a:pt x="414" y="687"/>
                </a:cubicBezTo>
                <a:cubicBezTo>
                  <a:pt x="522" y="604"/>
                  <a:pt x="646" y="562"/>
                  <a:pt x="778" y="539"/>
                </a:cubicBezTo>
                <a:cubicBezTo>
                  <a:pt x="892" y="520"/>
                  <a:pt x="1007" y="519"/>
                  <a:pt x="1122" y="533"/>
                </a:cubicBezTo>
                <a:cubicBezTo>
                  <a:pt x="1135" y="534"/>
                  <a:pt x="1147" y="533"/>
                  <a:pt x="1159" y="533"/>
                </a:cubicBezTo>
                <a:cubicBezTo>
                  <a:pt x="1220" y="542"/>
                  <a:pt x="1275" y="567"/>
                  <a:pt x="1327" y="597"/>
                </a:cubicBezTo>
                <a:cubicBezTo>
                  <a:pt x="1375" y="626"/>
                  <a:pt x="1424" y="653"/>
                  <a:pt x="1472" y="682"/>
                </a:cubicBezTo>
                <a:cubicBezTo>
                  <a:pt x="1588" y="753"/>
                  <a:pt x="1690" y="841"/>
                  <a:pt x="1772" y="949"/>
                </a:cubicBezTo>
                <a:cubicBezTo>
                  <a:pt x="1778" y="957"/>
                  <a:pt x="1785" y="962"/>
                  <a:pt x="1792" y="969"/>
                </a:cubicBezTo>
                <a:cubicBezTo>
                  <a:pt x="1807" y="992"/>
                  <a:pt x="1823" y="1015"/>
                  <a:pt x="1838" y="1038"/>
                </a:cubicBezTo>
                <a:cubicBezTo>
                  <a:pt x="1853" y="1066"/>
                  <a:pt x="1868" y="1095"/>
                  <a:pt x="1882" y="1123"/>
                </a:cubicBezTo>
                <a:cubicBezTo>
                  <a:pt x="1886" y="1154"/>
                  <a:pt x="1894" y="1183"/>
                  <a:pt x="1919" y="1205"/>
                </a:cubicBezTo>
                <a:cubicBezTo>
                  <a:pt x="1920" y="1207"/>
                  <a:pt x="1921" y="1209"/>
                  <a:pt x="1922" y="1211"/>
                </a:cubicBezTo>
                <a:cubicBezTo>
                  <a:pt x="1933" y="1213"/>
                  <a:pt x="1944" y="1215"/>
                  <a:pt x="1956" y="1216"/>
                </a:cubicBezTo>
                <a:cubicBezTo>
                  <a:pt x="1956" y="1224"/>
                  <a:pt x="1958" y="1230"/>
                  <a:pt x="1962" y="1234"/>
                </a:cubicBezTo>
                <a:cubicBezTo>
                  <a:pt x="1958" y="1230"/>
                  <a:pt x="1956" y="1224"/>
                  <a:pt x="1956" y="1216"/>
                </a:cubicBezTo>
                <a:cubicBezTo>
                  <a:pt x="1944" y="1215"/>
                  <a:pt x="1933" y="1213"/>
                  <a:pt x="1922" y="1211"/>
                </a:cubicBezTo>
                <a:cubicBezTo>
                  <a:pt x="1926" y="1223"/>
                  <a:pt x="1934" y="1235"/>
                  <a:pt x="1935" y="1248"/>
                </a:cubicBezTo>
                <a:cubicBezTo>
                  <a:pt x="1936" y="1265"/>
                  <a:pt x="1935" y="1283"/>
                  <a:pt x="1929" y="1298"/>
                </a:cubicBezTo>
                <a:cubicBezTo>
                  <a:pt x="1916" y="1328"/>
                  <a:pt x="1913" y="1360"/>
                  <a:pt x="1910" y="1392"/>
                </a:cubicBezTo>
                <a:cubicBezTo>
                  <a:pt x="1910" y="1392"/>
                  <a:pt x="1910" y="1392"/>
                  <a:pt x="1910" y="1392"/>
                </a:cubicBezTo>
                <a:cubicBezTo>
                  <a:pt x="1885" y="1424"/>
                  <a:pt x="1852" y="1448"/>
                  <a:pt x="1816" y="1467"/>
                </a:cubicBezTo>
                <a:cubicBezTo>
                  <a:pt x="1686" y="1537"/>
                  <a:pt x="1548" y="1574"/>
                  <a:pt x="1401" y="1579"/>
                </a:cubicBezTo>
                <a:cubicBezTo>
                  <a:pt x="1272" y="1584"/>
                  <a:pt x="1146" y="1564"/>
                  <a:pt x="1022" y="1536"/>
                </a:cubicBezTo>
                <a:cubicBezTo>
                  <a:pt x="910" y="1511"/>
                  <a:pt x="802" y="1476"/>
                  <a:pt x="698" y="1430"/>
                </a:cubicBezTo>
                <a:cubicBezTo>
                  <a:pt x="620" y="1396"/>
                  <a:pt x="545" y="1354"/>
                  <a:pt x="478" y="1300"/>
                </a:cubicBezTo>
                <a:cubicBezTo>
                  <a:pt x="366" y="1207"/>
                  <a:pt x="292" y="1091"/>
                  <a:pt x="270" y="946"/>
                </a:cubicBezTo>
                <a:cubicBezTo>
                  <a:pt x="261" y="891"/>
                  <a:pt x="267" y="837"/>
                  <a:pt x="305" y="792"/>
                </a:cubicBezTo>
                <a:close/>
                <a:moveTo>
                  <a:pt x="68" y="823"/>
                </a:moveTo>
                <a:cubicBezTo>
                  <a:pt x="69" y="823"/>
                  <a:pt x="69" y="823"/>
                  <a:pt x="70" y="823"/>
                </a:cubicBezTo>
                <a:cubicBezTo>
                  <a:pt x="69" y="823"/>
                  <a:pt x="69" y="823"/>
                  <a:pt x="68" y="823"/>
                </a:cubicBezTo>
                <a:close/>
                <a:moveTo>
                  <a:pt x="46" y="986"/>
                </a:moveTo>
                <a:cubicBezTo>
                  <a:pt x="44" y="1015"/>
                  <a:pt x="45" y="1044"/>
                  <a:pt x="44" y="1073"/>
                </a:cubicBezTo>
                <a:cubicBezTo>
                  <a:pt x="58" y="1081"/>
                  <a:pt x="61" y="1083"/>
                  <a:pt x="53" y="1089"/>
                </a:cubicBezTo>
                <a:cubicBezTo>
                  <a:pt x="52" y="1089"/>
                  <a:pt x="51" y="1090"/>
                  <a:pt x="49" y="1092"/>
                </a:cubicBezTo>
                <a:cubicBezTo>
                  <a:pt x="51" y="1090"/>
                  <a:pt x="52" y="1089"/>
                  <a:pt x="53" y="1089"/>
                </a:cubicBezTo>
                <a:cubicBezTo>
                  <a:pt x="61" y="1083"/>
                  <a:pt x="58" y="1081"/>
                  <a:pt x="44" y="1073"/>
                </a:cubicBezTo>
                <a:cubicBezTo>
                  <a:pt x="45" y="1044"/>
                  <a:pt x="44" y="1015"/>
                  <a:pt x="46" y="986"/>
                </a:cubicBezTo>
                <a:close/>
                <a:moveTo>
                  <a:pt x="726" y="1836"/>
                </a:moveTo>
                <a:cubicBezTo>
                  <a:pt x="719" y="1833"/>
                  <a:pt x="712" y="1832"/>
                  <a:pt x="706" y="1828"/>
                </a:cubicBezTo>
                <a:cubicBezTo>
                  <a:pt x="703" y="1826"/>
                  <a:pt x="702" y="1821"/>
                  <a:pt x="701" y="1818"/>
                </a:cubicBezTo>
                <a:cubicBezTo>
                  <a:pt x="683" y="1826"/>
                  <a:pt x="667" y="1817"/>
                  <a:pt x="652" y="1812"/>
                </a:cubicBezTo>
                <a:cubicBezTo>
                  <a:pt x="591" y="1791"/>
                  <a:pt x="532" y="1765"/>
                  <a:pt x="476" y="1732"/>
                </a:cubicBezTo>
                <a:cubicBezTo>
                  <a:pt x="476" y="1732"/>
                  <a:pt x="476" y="1732"/>
                  <a:pt x="476" y="1732"/>
                </a:cubicBezTo>
                <a:cubicBezTo>
                  <a:pt x="481" y="1729"/>
                  <a:pt x="486" y="1725"/>
                  <a:pt x="491" y="1722"/>
                </a:cubicBezTo>
                <a:cubicBezTo>
                  <a:pt x="558" y="1750"/>
                  <a:pt x="626" y="1779"/>
                  <a:pt x="693" y="1808"/>
                </a:cubicBezTo>
                <a:cubicBezTo>
                  <a:pt x="696" y="1809"/>
                  <a:pt x="698" y="1814"/>
                  <a:pt x="701" y="1817"/>
                </a:cubicBezTo>
                <a:cubicBezTo>
                  <a:pt x="710" y="1819"/>
                  <a:pt x="719" y="1820"/>
                  <a:pt x="728" y="1822"/>
                </a:cubicBezTo>
                <a:cubicBezTo>
                  <a:pt x="728" y="1826"/>
                  <a:pt x="727" y="1831"/>
                  <a:pt x="726" y="1836"/>
                </a:cubicBezTo>
                <a:cubicBezTo>
                  <a:pt x="732" y="1840"/>
                  <a:pt x="737" y="1845"/>
                  <a:pt x="742" y="1849"/>
                </a:cubicBezTo>
                <a:cubicBezTo>
                  <a:pt x="737" y="1845"/>
                  <a:pt x="732" y="1840"/>
                  <a:pt x="726" y="1836"/>
                </a:cubicBezTo>
                <a:close/>
              </a:path>
            </a:pathLst>
          </a:custGeom>
          <a:solidFill>
            <a:srgbClr val="002FA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latin typeface="思源宋体 CN Heavy" panose="02020900000000000000" pitchFamily="18" charset="-122"/>
            </a:endParaRPr>
          </a:p>
        </p:txBody>
      </p:sp>
      <p:sp>
        <p:nvSpPr>
          <p:cNvPr id="2" name="TextBox 27">
            <a:extLst>
              <a:ext uri="{FF2B5EF4-FFF2-40B4-BE49-F238E27FC236}">
                <a16:creationId xmlns:a16="http://schemas.microsoft.com/office/drawing/2014/main" id="{9A648E6F-B9CE-47F3-C552-828AACC1A1DB}"/>
              </a:ext>
            </a:extLst>
          </p:cNvPr>
          <p:cNvSpPr txBox="1"/>
          <p:nvPr/>
        </p:nvSpPr>
        <p:spPr>
          <a:xfrm>
            <a:off x="6096000" y="-178933"/>
            <a:ext cx="1595309" cy="1107996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l" defTabSz="914400"/>
            <a:r>
              <a:rPr lang="en-US" sz="6600" b="1" dirty="0">
                <a:solidFill>
                  <a:srgbClr val="002FA7"/>
                </a:solidFill>
                <a:latin typeface="Freestyle Script" panose="030804020302050B0404" pitchFamily="66" charset="0"/>
                <a:sym typeface="+mn-ea"/>
              </a:rPr>
              <a:t>part 2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A6373C2B-1F85-693B-C98B-E244259F771C}"/>
              </a:ext>
            </a:extLst>
          </p:cNvPr>
          <p:cNvSpPr txBox="1"/>
          <p:nvPr/>
        </p:nvSpPr>
        <p:spPr>
          <a:xfrm>
            <a:off x="2135973" y="5698914"/>
            <a:ext cx="23838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>
                <a:solidFill>
                  <a:schemeClr val="accent1">
                    <a:lumMod val="75000"/>
                  </a:schemeClr>
                </a:solidFill>
              </a:rPr>
              <a:t>Data from us</a:t>
            </a:r>
            <a:endParaRPr lang="zh-CN" altLang="en-US" sz="1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939AF85-AEA6-B08A-6BBF-8FE07ABCF379}"/>
              </a:ext>
            </a:extLst>
          </p:cNvPr>
          <p:cNvSpPr txBox="1"/>
          <p:nvPr/>
        </p:nvSpPr>
        <p:spPr>
          <a:xfrm>
            <a:off x="1141333" y="297983"/>
            <a:ext cx="378690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zh-CN" sz="4400" b="1" dirty="0">
                <a:solidFill>
                  <a:srgbClr val="002FA7"/>
                </a:solidFill>
                <a:latin typeface="Freestyle Script" panose="030804020302050B0404" pitchFamily="66" charset="0"/>
                <a:ea typeface="思源宋体 CN Heavy" panose="02020900000000000000" pitchFamily="18" charset="-122"/>
              </a:rPr>
              <a:t>For Gam Cas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604774C-4EC6-4E2A-074F-A1D012F53C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328" y="2661195"/>
            <a:ext cx="5683778" cy="3057442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008F67AA-0109-FC1B-3142-B939C35E01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4896" y="2661195"/>
            <a:ext cx="5426079" cy="291882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20C68C53-20B8-2AB2-E7B0-581D12E21A6A}"/>
              </a:ext>
            </a:extLst>
          </p:cNvPr>
          <p:cNvSpPr/>
          <p:nvPr/>
        </p:nvSpPr>
        <p:spPr bwMode="auto">
          <a:xfrm>
            <a:off x="7824072" y="2280254"/>
            <a:ext cx="2629246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dist"/>
            <a:r>
              <a:rPr lang="en-US" altLang="zh-CN" sz="1600" dirty="0">
                <a:solidFill>
                  <a:srgbClr val="002FA7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cs typeface="汉仪雅酷黑" panose="020B0404020202020204" charset="-122"/>
              </a:rPr>
              <a:t>Spectrum (654-658nm)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AEC8AD9E-96FD-129D-1C03-FB81E90315F3}"/>
              </a:ext>
            </a:extLst>
          </p:cNvPr>
          <p:cNvSpPr txBox="1"/>
          <p:nvPr/>
        </p:nvSpPr>
        <p:spPr>
          <a:xfrm>
            <a:off x="7583916" y="5483471"/>
            <a:ext cx="31095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>
                <a:solidFill>
                  <a:schemeClr val="accent1">
                    <a:lumMod val="75000"/>
                  </a:schemeClr>
                </a:solidFill>
              </a:rPr>
              <a:t>Data from us with previous observation from </a:t>
            </a:r>
            <a:r>
              <a:rPr lang="en-US" altLang="zh-CN" sz="1400" b="1" dirty="0" err="1">
                <a:solidFill>
                  <a:schemeClr val="accent1">
                    <a:lumMod val="75000"/>
                  </a:schemeClr>
                </a:solidFill>
              </a:rPr>
              <a:t>BeSS</a:t>
            </a:r>
            <a:r>
              <a:rPr lang="en-US" altLang="zh-CN" sz="1400" b="1" dirty="0">
                <a:solidFill>
                  <a:schemeClr val="accent1">
                    <a:lumMod val="75000"/>
                  </a:schemeClr>
                </a:solidFill>
              </a:rPr>
              <a:t> Database</a:t>
            </a:r>
            <a:endParaRPr lang="zh-CN" altLang="en-US" sz="1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D56FE2B2-6E9F-1B76-4656-55D956E0A541}"/>
              </a:ext>
            </a:extLst>
          </p:cNvPr>
          <p:cNvSpPr txBox="1"/>
          <p:nvPr/>
        </p:nvSpPr>
        <p:spPr>
          <a:xfrm>
            <a:off x="433640" y="1638941"/>
            <a:ext cx="71502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i="0" dirty="0">
                <a:solidFill>
                  <a:srgbClr val="002FA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It is evident that Gam Cas exhibits a prominent </a:t>
            </a:r>
            <a:r>
              <a:rPr lang="en-US" altLang="zh-CN" b="1" i="0" dirty="0">
                <a:solidFill>
                  <a:srgbClr val="C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Balmer emission line</a:t>
            </a:r>
            <a:endParaRPr lang="zh-CN" altLang="en-US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5167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文本框 67">
            <a:extLst>
              <a:ext uri="{FF2B5EF4-FFF2-40B4-BE49-F238E27FC236}">
                <a16:creationId xmlns:a16="http://schemas.microsoft.com/office/drawing/2014/main" id="{79FDDFD7-942D-42EA-BA81-EB30BE4A684D}"/>
              </a:ext>
            </a:extLst>
          </p:cNvPr>
          <p:cNvSpPr txBox="1"/>
          <p:nvPr/>
        </p:nvSpPr>
        <p:spPr>
          <a:xfrm>
            <a:off x="6973888" y="613560"/>
            <a:ext cx="5025279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4400" b="1" dirty="0">
                <a:solidFill>
                  <a:srgbClr val="002FA7"/>
                </a:solidFill>
                <a:latin typeface="Freestyle Script" panose="030804020302050B0404" pitchFamily="66" charset="0"/>
                <a:ea typeface="思源宋体 CN Heavy" panose="02020900000000000000" pitchFamily="18" charset="-122"/>
              </a:rPr>
              <a:t>Observations &amp; Data Analysis</a:t>
            </a:r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854F1856-661E-4ED7-95B3-B4B2875DA08E}"/>
              </a:ext>
            </a:extLst>
          </p:cNvPr>
          <p:cNvCxnSpPr>
            <a:cxnSpLocks/>
          </p:cNvCxnSpPr>
          <p:nvPr/>
        </p:nvCxnSpPr>
        <p:spPr>
          <a:xfrm>
            <a:off x="6968584" y="1281026"/>
            <a:ext cx="2170111" cy="0"/>
          </a:xfrm>
          <a:prstGeom prst="line">
            <a:avLst/>
          </a:prstGeom>
          <a:ln w="38100">
            <a:solidFill>
              <a:srgbClr val="002F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矩形 31">
            <a:extLst>
              <a:ext uri="{FF2B5EF4-FFF2-40B4-BE49-F238E27FC236}">
                <a16:creationId xmlns:a16="http://schemas.microsoft.com/office/drawing/2014/main" id="{7BBAC0F0-2289-4687-B5FC-E9DECC2CDAE4}"/>
              </a:ext>
            </a:extLst>
          </p:cNvPr>
          <p:cNvSpPr/>
          <p:nvPr/>
        </p:nvSpPr>
        <p:spPr bwMode="auto">
          <a:xfrm>
            <a:off x="2013279" y="2280254"/>
            <a:ext cx="2629246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dist"/>
            <a:r>
              <a:rPr lang="en-US" altLang="zh-CN" sz="1600" dirty="0">
                <a:solidFill>
                  <a:srgbClr val="002FA7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cs typeface="汉仪雅酷黑" panose="020B0404020202020204" charset="-122"/>
              </a:rPr>
              <a:t>Spectrum (633-708nm)</a:t>
            </a:r>
          </a:p>
        </p:txBody>
      </p:sp>
      <p:sp>
        <p:nvSpPr>
          <p:cNvPr id="31" name="Freeform 5">
            <a:extLst>
              <a:ext uri="{FF2B5EF4-FFF2-40B4-BE49-F238E27FC236}">
                <a16:creationId xmlns:a16="http://schemas.microsoft.com/office/drawing/2014/main" id="{FCC28DD4-54CC-41BD-8BBA-3DE093372807}"/>
              </a:ext>
            </a:extLst>
          </p:cNvPr>
          <p:cNvSpPr>
            <a:spLocks noEditPoints="1"/>
          </p:cNvSpPr>
          <p:nvPr/>
        </p:nvSpPr>
        <p:spPr bwMode="auto">
          <a:xfrm rot="18275767">
            <a:off x="147425" y="178047"/>
            <a:ext cx="976739" cy="871028"/>
          </a:xfrm>
          <a:custGeom>
            <a:avLst/>
            <a:gdLst>
              <a:gd name="T0" fmla="*/ 2008 w 2217"/>
              <a:gd name="T1" fmla="*/ 1636 h 1986"/>
              <a:gd name="T2" fmla="*/ 2071 w 2217"/>
              <a:gd name="T3" fmla="*/ 597 h 1986"/>
              <a:gd name="T4" fmla="*/ 1137 w 2217"/>
              <a:gd name="T5" fmla="*/ 69 h 1986"/>
              <a:gd name="T6" fmla="*/ 606 w 2217"/>
              <a:gd name="T7" fmla="*/ 85 h 1986"/>
              <a:gd name="T8" fmla="*/ 152 w 2217"/>
              <a:gd name="T9" fmla="*/ 596 h 1986"/>
              <a:gd name="T10" fmla="*/ 60 w 2217"/>
              <a:gd name="T11" fmla="*/ 826 h 1986"/>
              <a:gd name="T12" fmla="*/ 36 w 2217"/>
              <a:gd name="T13" fmla="*/ 1182 h 1986"/>
              <a:gd name="T14" fmla="*/ 177 w 2217"/>
              <a:gd name="T15" fmla="*/ 1477 h 1986"/>
              <a:gd name="T16" fmla="*/ 447 w 2217"/>
              <a:gd name="T17" fmla="*/ 1743 h 1986"/>
              <a:gd name="T18" fmla="*/ 1726 w 2217"/>
              <a:gd name="T19" fmla="*/ 509 h 1986"/>
              <a:gd name="T20" fmla="*/ 1837 w 2217"/>
              <a:gd name="T21" fmla="*/ 457 h 1986"/>
              <a:gd name="T22" fmla="*/ 1803 w 2217"/>
              <a:gd name="T23" fmla="*/ 425 h 1986"/>
              <a:gd name="T24" fmla="*/ 1838 w 2217"/>
              <a:gd name="T25" fmla="*/ 468 h 1986"/>
              <a:gd name="T26" fmla="*/ 1731 w 2217"/>
              <a:gd name="T27" fmla="*/ 514 h 1986"/>
              <a:gd name="T28" fmla="*/ 805 w 2217"/>
              <a:gd name="T29" fmla="*/ 1577 h 1986"/>
              <a:gd name="T30" fmla="*/ 511 w 2217"/>
              <a:gd name="T31" fmla="*/ 1689 h 1986"/>
              <a:gd name="T32" fmla="*/ 779 w 2217"/>
              <a:gd name="T33" fmla="*/ 1792 h 1986"/>
              <a:gd name="T34" fmla="*/ 528 w 2217"/>
              <a:gd name="T35" fmla="*/ 1693 h 1986"/>
              <a:gd name="T36" fmla="*/ 697 w 2217"/>
              <a:gd name="T37" fmla="*/ 1546 h 1986"/>
              <a:gd name="T38" fmla="*/ 462 w 2217"/>
              <a:gd name="T39" fmla="*/ 1401 h 1986"/>
              <a:gd name="T40" fmla="*/ 541 w 2217"/>
              <a:gd name="T41" fmla="*/ 1441 h 1986"/>
              <a:gd name="T42" fmla="*/ 610 w 2217"/>
              <a:gd name="T43" fmla="*/ 1458 h 1986"/>
              <a:gd name="T44" fmla="*/ 684 w 2217"/>
              <a:gd name="T45" fmla="*/ 1513 h 1986"/>
              <a:gd name="T46" fmla="*/ 463 w 2217"/>
              <a:gd name="T47" fmla="*/ 1393 h 1986"/>
              <a:gd name="T48" fmla="*/ 1976 w 2217"/>
              <a:gd name="T49" fmla="*/ 1237 h 1986"/>
              <a:gd name="T50" fmla="*/ 1894 w 2217"/>
              <a:gd name="T51" fmla="*/ 1104 h 1986"/>
              <a:gd name="T52" fmla="*/ 1893 w 2217"/>
              <a:gd name="T53" fmla="*/ 1098 h 1986"/>
              <a:gd name="T54" fmla="*/ 1888 w 2217"/>
              <a:gd name="T55" fmla="*/ 1083 h 1986"/>
              <a:gd name="T56" fmla="*/ 1895 w 2217"/>
              <a:gd name="T57" fmla="*/ 1121 h 1986"/>
              <a:gd name="T58" fmla="*/ 1895 w 2217"/>
              <a:gd name="T59" fmla="*/ 1115 h 1986"/>
              <a:gd name="T60" fmla="*/ 1895 w 2217"/>
              <a:gd name="T61" fmla="*/ 1122 h 1986"/>
              <a:gd name="T62" fmla="*/ 1893 w 2217"/>
              <a:gd name="T63" fmla="*/ 1123 h 1986"/>
              <a:gd name="T64" fmla="*/ 1883 w 2217"/>
              <a:gd name="T65" fmla="*/ 1073 h 1986"/>
              <a:gd name="T66" fmla="*/ 1880 w 2217"/>
              <a:gd name="T67" fmla="*/ 1068 h 1986"/>
              <a:gd name="T68" fmla="*/ 1877 w 2217"/>
              <a:gd name="T69" fmla="*/ 1063 h 1986"/>
              <a:gd name="T70" fmla="*/ 1654 w 2217"/>
              <a:gd name="T71" fmla="*/ 781 h 1986"/>
              <a:gd name="T72" fmla="*/ 1629 w 2217"/>
              <a:gd name="T73" fmla="*/ 768 h 1986"/>
              <a:gd name="T74" fmla="*/ 1610 w 2217"/>
              <a:gd name="T75" fmla="*/ 749 h 1986"/>
              <a:gd name="T76" fmla="*/ 1333 w 2217"/>
              <a:gd name="T77" fmla="*/ 549 h 1986"/>
              <a:gd name="T78" fmla="*/ 1289 w 2217"/>
              <a:gd name="T79" fmla="*/ 523 h 1986"/>
              <a:gd name="T80" fmla="*/ 1181 w 2217"/>
              <a:gd name="T81" fmla="*/ 510 h 1986"/>
              <a:gd name="T82" fmla="*/ 394 w 2217"/>
              <a:gd name="T83" fmla="*/ 696 h 1986"/>
              <a:gd name="T84" fmla="*/ 1122 w 2217"/>
              <a:gd name="T85" fmla="*/ 533 h 1986"/>
              <a:gd name="T86" fmla="*/ 1792 w 2217"/>
              <a:gd name="T87" fmla="*/ 969 h 1986"/>
              <a:gd name="T88" fmla="*/ 1956 w 2217"/>
              <a:gd name="T89" fmla="*/ 1216 h 1986"/>
              <a:gd name="T90" fmla="*/ 1929 w 2217"/>
              <a:gd name="T91" fmla="*/ 1298 h 1986"/>
              <a:gd name="T92" fmla="*/ 1022 w 2217"/>
              <a:gd name="T93" fmla="*/ 1536 h 1986"/>
              <a:gd name="T94" fmla="*/ 68 w 2217"/>
              <a:gd name="T95" fmla="*/ 823 h 1986"/>
              <a:gd name="T96" fmla="*/ 53 w 2217"/>
              <a:gd name="T97" fmla="*/ 1089 h 1986"/>
              <a:gd name="T98" fmla="*/ 726 w 2217"/>
              <a:gd name="T99" fmla="*/ 1836 h 1986"/>
              <a:gd name="T100" fmla="*/ 476 w 2217"/>
              <a:gd name="T101" fmla="*/ 1732 h 1986"/>
              <a:gd name="T102" fmla="*/ 726 w 2217"/>
              <a:gd name="T103" fmla="*/ 1836 h 1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2217" h="1986">
                <a:moveTo>
                  <a:pt x="1775" y="1837"/>
                </a:moveTo>
                <a:cubicBezTo>
                  <a:pt x="1789" y="1829"/>
                  <a:pt x="1800" y="1819"/>
                  <a:pt x="1812" y="1810"/>
                </a:cubicBezTo>
                <a:cubicBezTo>
                  <a:pt x="1813" y="1810"/>
                  <a:pt x="1813" y="1810"/>
                  <a:pt x="1813" y="1810"/>
                </a:cubicBezTo>
                <a:cubicBezTo>
                  <a:pt x="1855" y="1792"/>
                  <a:pt x="1888" y="1763"/>
                  <a:pt x="1917" y="1729"/>
                </a:cubicBezTo>
                <a:cubicBezTo>
                  <a:pt x="1952" y="1703"/>
                  <a:pt x="1980" y="1669"/>
                  <a:pt x="2008" y="1636"/>
                </a:cubicBezTo>
                <a:cubicBezTo>
                  <a:pt x="2091" y="1534"/>
                  <a:pt x="2147" y="1419"/>
                  <a:pt x="2186" y="1295"/>
                </a:cubicBezTo>
                <a:cubicBezTo>
                  <a:pt x="2216" y="1199"/>
                  <a:pt x="2217" y="1102"/>
                  <a:pt x="2192" y="1005"/>
                </a:cubicBezTo>
                <a:cubicBezTo>
                  <a:pt x="2175" y="936"/>
                  <a:pt x="2148" y="872"/>
                  <a:pt x="2114" y="810"/>
                </a:cubicBezTo>
                <a:cubicBezTo>
                  <a:pt x="2101" y="787"/>
                  <a:pt x="2096" y="765"/>
                  <a:pt x="2101" y="739"/>
                </a:cubicBezTo>
                <a:cubicBezTo>
                  <a:pt x="2112" y="688"/>
                  <a:pt x="2098" y="641"/>
                  <a:pt x="2071" y="597"/>
                </a:cubicBezTo>
                <a:cubicBezTo>
                  <a:pt x="2066" y="589"/>
                  <a:pt x="2061" y="581"/>
                  <a:pt x="2056" y="574"/>
                </a:cubicBezTo>
                <a:cubicBezTo>
                  <a:pt x="1988" y="483"/>
                  <a:pt x="1910" y="403"/>
                  <a:pt x="1814" y="342"/>
                </a:cubicBezTo>
                <a:cubicBezTo>
                  <a:pt x="1694" y="266"/>
                  <a:pt x="1562" y="214"/>
                  <a:pt x="1425" y="178"/>
                </a:cubicBezTo>
                <a:cubicBezTo>
                  <a:pt x="1375" y="165"/>
                  <a:pt x="1326" y="150"/>
                  <a:pt x="1280" y="128"/>
                </a:cubicBezTo>
                <a:cubicBezTo>
                  <a:pt x="1233" y="106"/>
                  <a:pt x="1186" y="87"/>
                  <a:pt x="1137" y="69"/>
                </a:cubicBezTo>
                <a:cubicBezTo>
                  <a:pt x="1063" y="42"/>
                  <a:pt x="987" y="19"/>
                  <a:pt x="908" y="9"/>
                </a:cubicBezTo>
                <a:cubicBezTo>
                  <a:pt x="836" y="0"/>
                  <a:pt x="765" y="4"/>
                  <a:pt x="694" y="18"/>
                </a:cubicBezTo>
                <a:cubicBezTo>
                  <a:pt x="668" y="23"/>
                  <a:pt x="644" y="31"/>
                  <a:pt x="626" y="52"/>
                </a:cubicBezTo>
                <a:cubicBezTo>
                  <a:pt x="630" y="60"/>
                  <a:pt x="634" y="67"/>
                  <a:pt x="638" y="74"/>
                </a:cubicBezTo>
                <a:cubicBezTo>
                  <a:pt x="627" y="78"/>
                  <a:pt x="616" y="82"/>
                  <a:pt x="606" y="85"/>
                </a:cubicBezTo>
                <a:cubicBezTo>
                  <a:pt x="568" y="99"/>
                  <a:pt x="554" y="126"/>
                  <a:pt x="563" y="165"/>
                </a:cubicBezTo>
                <a:cubicBezTo>
                  <a:pt x="565" y="173"/>
                  <a:pt x="568" y="180"/>
                  <a:pt x="568" y="180"/>
                </a:cubicBezTo>
                <a:cubicBezTo>
                  <a:pt x="561" y="214"/>
                  <a:pt x="542" y="229"/>
                  <a:pt x="519" y="241"/>
                </a:cubicBezTo>
                <a:cubicBezTo>
                  <a:pt x="493" y="255"/>
                  <a:pt x="468" y="270"/>
                  <a:pt x="443" y="286"/>
                </a:cubicBezTo>
                <a:cubicBezTo>
                  <a:pt x="319" y="365"/>
                  <a:pt x="227" y="473"/>
                  <a:pt x="152" y="596"/>
                </a:cubicBezTo>
                <a:cubicBezTo>
                  <a:pt x="124" y="642"/>
                  <a:pt x="100" y="689"/>
                  <a:pt x="86" y="740"/>
                </a:cubicBezTo>
                <a:cubicBezTo>
                  <a:pt x="85" y="746"/>
                  <a:pt x="83" y="753"/>
                  <a:pt x="81" y="759"/>
                </a:cubicBezTo>
                <a:cubicBezTo>
                  <a:pt x="68" y="778"/>
                  <a:pt x="66" y="800"/>
                  <a:pt x="64" y="822"/>
                </a:cubicBezTo>
                <a:cubicBezTo>
                  <a:pt x="64" y="822"/>
                  <a:pt x="64" y="822"/>
                  <a:pt x="64" y="822"/>
                </a:cubicBezTo>
                <a:cubicBezTo>
                  <a:pt x="61" y="823"/>
                  <a:pt x="60" y="824"/>
                  <a:pt x="60" y="826"/>
                </a:cubicBezTo>
                <a:cubicBezTo>
                  <a:pt x="57" y="830"/>
                  <a:pt x="53" y="833"/>
                  <a:pt x="51" y="837"/>
                </a:cubicBezTo>
                <a:cubicBezTo>
                  <a:pt x="31" y="899"/>
                  <a:pt x="12" y="961"/>
                  <a:pt x="5" y="1026"/>
                </a:cubicBezTo>
                <a:cubicBezTo>
                  <a:pt x="4" y="1043"/>
                  <a:pt x="0" y="1060"/>
                  <a:pt x="16" y="1074"/>
                </a:cubicBezTo>
                <a:cubicBezTo>
                  <a:pt x="20" y="1077"/>
                  <a:pt x="23" y="1085"/>
                  <a:pt x="22" y="1091"/>
                </a:cubicBezTo>
                <a:cubicBezTo>
                  <a:pt x="19" y="1123"/>
                  <a:pt x="33" y="1152"/>
                  <a:pt x="36" y="1182"/>
                </a:cubicBezTo>
                <a:cubicBezTo>
                  <a:pt x="40" y="1220"/>
                  <a:pt x="50" y="1256"/>
                  <a:pt x="60" y="1291"/>
                </a:cubicBezTo>
                <a:cubicBezTo>
                  <a:pt x="69" y="1329"/>
                  <a:pt x="84" y="1365"/>
                  <a:pt x="99" y="1401"/>
                </a:cubicBezTo>
                <a:cubicBezTo>
                  <a:pt x="107" y="1420"/>
                  <a:pt x="114" y="1442"/>
                  <a:pt x="135" y="1454"/>
                </a:cubicBezTo>
                <a:cubicBezTo>
                  <a:pt x="137" y="1457"/>
                  <a:pt x="140" y="1460"/>
                  <a:pt x="142" y="1464"/>
                </a:cubicBezTo>
                <a:cubicBezTo>
                  <a:pt x="156" y="1464"/>
                  <a:pt x="167" y="1468"/>
                  <a:pt x="177" y="1477"/>
                </a:cubicBezTo>
                <a:cubicBezTo>
                  <a:pt x="167" y="1468"/>
                  <a:pt x="156" y="1464"/>
                  <a:pt x="142" y="1464"/>
                </a:cubicBezTo>
                <a:cubicBezTo>
                  <a:pt x="143" y="1468"/>
                  <a:pt x="143" y="1474"/>
                  <a:pt x="146" y="1477"/>
                </a:cubicBezTo>
                <a:cubicBezTo>
                  <a:pt x="180" y="1517"/>
                  <a:pt x="215" y="1557"/>
                  <a:pt x="249" y="1597"/>
                </a:cubicBezTo>
                <a:cubicBezTo>
                  <a:pt x="251" y="1599"/>
                  <a:pt x="255" y="1599"/>
                  <a:pt x="258" y="1600"/>
                </a:cubicBezTo>
                <a:cubicBezTo>
                  <a:pt x="313" y="1657"/>
                  <a:pt x="378" y="1703"/>
                  <a:pt x="447" y="1743"/>
                </a:cubicBezTo>
                <a:cubicBezTo>
                  <a:pt x="668" y="1870"/>
                  <a:pt x="906" y="1943"/>
                  <a:pt x="1159" y="1966"/>
                </a:cubicBezTo>
                <a:cubicBezTo>
                  <a:pt x="1378" y="1986"/>
                  <a:pt x="1584" y="1945"/>
                  <a:pt x="1775" y="1837"/>
                </a:cubicBezTo>
                <a:close/>
                <a:moveTo>
                  <a:pt x="1729" y="510"/>
                </a:moveTo>
                <a:cubicBezTo>
                  <a:pt x="1729" y="509"/>
                  <a:pt x="1728" y="508"/>
                  <a:pt x="1728" y="507"/>
                </a:cubicBezTo>
                <a:cubicBezTo>
                  <a:pt x="1728" y="507"/>
                  <a:pt x="1727" y="508"/>
                  <a:pt x="1726" y="509"/>
                </a:cubicBezTo>
                <a:cubicBezTo>
                  <a:pt x="1727" y="508"/>
                  <a:pt x="1728" y="507"/>
                  <a:pt x="1728" y="507"/>
                </a:cubicBezTo>
                <a:cubicBezTo>
                  <a:pt x="1728" y="508"/>
                  <a:pt x="1729" y="509"/>
                  <a:pt x="1729" y="510"/>
                </a:cubicBezTo>
                <a:close/>
                <a:moveTo>
                  <a:pt x="1837" y="457"/>
                </a:moveTo>
                <a:cubicBezTo>
                  <a:pt x="1837" y="457"/>
                  <a:pt x="1837" y="457"/>
                  <a:pt x="1837" y="457"/>
                </a:cubicBezTo>
                <a:cubicBezTo>
                  <a:pt x="1837" y="457"/>
                  <a:pt x="1837" y="457"/>
                  <a:pt x="1837" y="457"/>
                </a:cubicBezTo>
                <a:close/>
                <a:moveTo>
                  <a:pt x="1803" y="425"/>
                </a:moveTo>
                <a:cubicBezTo>
                  <a:pt x="1802" y="422"/>
                  <a:pt x="1801" y="420"/>
                  <a:pt x="1799" y="417"/>
                </a:cubicBezTo>
                <a:cubicBezTo>
                  <a:pt x="1801" y="420"/>
                  <a:pt x="1802" y="422"/>
                  <a:pt x="1803" y="425"/>
                </a:cubicBezTo>
                <a:cubicBezTo>
                  <a:pt x="1803" y="438"/>
                  <a:pt x="1807" y="446"/>
                  <a:pt x="1815" y="451"/>
                </a:cubicBezTo>
                <a:cubicBezTo>
                  <a:pt x="1807" y="446"/>
                  <a:pt x="1803" y="438"/>
                  <a:pt x="1803" y="425"/>
                </a:cubicBezTo>
                <a:close/>
                <a:moveTo>
                  <a:pt x="1815" y="451"/>
                </a:moveTo>
                <a:cubicBezTo>
                  <a:pt x="1815" y="451"/>
                  <a:pt x="1815" y="451"/>
                  <a:pt x="1815" y="451"/>
                </a:cubicBezTo>
                <a:cubicBezTo>
                  <a:pt x="1815" y="451"/>
                  <a:pt x="1815" y="451"/>
                  <a:pt x="1815" y="451"/>
                </a:cubicBezTo>
                <a:close/>
                <a:moveTo>
                  <a:pt x="1852" y="478"/>
                </a:moveTo>
                <a:cubicBezTo>
                  <a:pt x="1845" y="477"/>
                  <a:pt x="1841" y="473"/>
                  <a:pt x="1838" y="468"/>
                </a:cubicBezTo>
                <a:cubicBezTo>
                  <a:pt x="1841" y="473"/>
                  <a:pt x="1845" y="477"/>
                  <a:pt x="1852" y="478"/>
                </a:cubicBezTo>
                <a:cubicBezTo>
                  <a:pt x="1868" y="494"/>
                  <a:pt x="1883" y="511"/>
                  <a:pt x="1899" y="527"/>
                </a:cubicBezTo>
                <a:cubicBezTo>
                  <a:pt x="1883" y="511"/>
                  <a:pt x="1868" y="494"/>
                  <a:pt x="1852" y="478"/>
                </a:cubicBezTo>
                <a:close/>
                <a:moveTo>
                  <a:pt x="1731" y="514"/>
                </a:moveTo>
                <a:cubicBezTo>
                  <a:pt x="1731" y="514"/>
                  <a:pt x="1731" y="514"/>
                  <a:pt x="1731" y="514"/>
                </a:cubicBezTo>
                <a:cubicBezTo>
                  <a:pt x="1731" y="514"/>
                  <a:pt x="1731" y="514"/>
                  <a:pt x="1731" y="514"/>
                </a:cubicBezTo>
                <a:cubicBezTo>
                  <a:pt x="1731" y="514"/>
                  <a:pt x="1731" y="514"/>
                  <a:pt x="1731" y="514"/>
                </a:cubicBezTo>
                <a:close/>
                <a:moveTo>
                  <a:pt x="816" y="1577"/>
                </a:moveTo>
                <a:cubicBezTo>
                  <a:pt x="812" y="1577"/>
                  <a:pt x="808" y="1577"/>
                  <a:pt x="805" y="1577"/>
                </a:cubicBezTo>
                <a:cubicBezTo>
                  <a:pt x="805" y="1577"/>
                  <a:pt x="805" y="1577"/>
                  <a:pt x="805" y="1577"/>
                </a:cubicBezTo>
                <a:cubicBezTo>
                  <a:pt x="808" y="1577"/>
                  <a:pt x="812" y="1577"/>
                  <a:pt x="816" y="1577"/>
                </a:cubicBezTo>
                <a:close/>
                <a:moveTo>
                  <a:pt x="708" y="1566"/>
                </a:moveTo>
                <a:cubicBezTo>
                  <a:pt x="709" y="1567"/>
                  <a:pt x="710" y="1567"/>
                  <a:pt x="711" y="1568"/>
                </a:cubicBezTo>
                <a:cubicBezTo>
                  <a:pt x="710" y="1567"/>
                  <a:pt x="709" y="1567"/>
                  <a:pt x="708" y="1566"/>
                </a:cubicBezTo>
                <a:close/>
                <a:moveTo>
                  <a:pt x="511" y="1689"/>
                </a:moveTo>
                <a:cubicBezTo>
                  <a:pt x="519" y="1683"/>
                  <a:pt x="525" y="1680"/>
                  <a:pt x="528" y="1692"/>
                </a:cubicBezTo>
                <a:cubicBezTo>
                  <a:pt x="541" y="1696"/>
                  <a:pt x="555" y="1698"/>
                  <a:pt x="567" y="1703"/>
                </a:cubicBezTo>
                <a:cubicBezTo>
                  <a:pt x="630" y="1730"/>
                  <a:pt x="693" y="1758"/>
                  <a:pt x="755" y="1785"/>
                </a:cubicBezTo>
                <a:cubicBezTo>
                  <a:pt x="762" y="1788"/>
                  <a:pt x="770" y="1789"/>
                  <a:pt x="778" y="1791"/>
                </a:cubicBezTo>
                <a:cubicBezTo>
                  <a:pt x="778" y="1791"/>
                  <a:pt x="779" y="1791"/>
                  <a:pt x="779" y="1792"/>
                </a:cubicBezTo>
                <a:cubicBezTo>
                  <a:pt x="779" y="1791"/>
                  <a:pt x="778" y="1791"/>
                  <a:pt x="778" y="1791"/>
                </a:cubicBezTo>
                <a:cubicBezTo>
                  <a:pt x="774" y="1793"/>
                  <a:pt x="771" y="1798"/>
                  <a:pt x="768" y="1798"/>
                </a:cubicBezTo>
                <a:cubicBezTo>
                  <a:pt x="757" y="1797"/>
                  <a:pt x="746" y="1795"/>
                  <a:pt x="736" y="1792"/>
                </a:cubicBezTo>
                <a:cubicBezTo>
                  <a:pt x="668" y="1769"/>
                  <a:pt x="602" y="1740"/>
                  <a:pt x="540" y="1705"/>
                </a:cubicBezTo>
                <a:cubicBezTo>
                  <a:pt x="535" y="1702"/>
                  <a:pt x="532" y="1697"/>
                  <a:pt x="528" y="1693"/>
                </a:cubicBezTo>
                <a:cubicBezTo>
                  <a:pt x="523" y="1691"/>
                  <a:pt x="517" y="1690"/>
                  <a:pt x="511" y="1689"/>
                </a:cubicBezTo>
                <a:close/>
                <a:moveTo>
                  <a:pt x="763" y="1526"/>
                </a:moveTo>
                <a:cubicBezTo>
                  <a:pt x="757" y="1529"/>
                  <a:pt x="750" y="1532"/>
                  <a:pt x="741" y="1536"/>
                </a:cubicBezTo>
                <a:cubicBezTo>
                  <a:pt x="756" y="1544"/>
                  <a:pt x="770" y="1551"/>
                  <a:pt x="788" y="1562"/>
                </a:cubicBezTo>
                <a:cubicBezTo>
                  <a:pt x="752" y="1568"/>
                  <a:pt x="726" y="1546"/>
                  <a:pt x="697" y="1546"/>
                </a:cubicBezTo>
                <a:cubicBezTo>
                  <a:pt x="697" y="1554"/>
                  <a:pt x="701" y="1560"/>
                  <a:pt x="706" y="1564"/>
                </a:cubicBezTo>
                <a:cubicBezTo>
                  <a:pt x="701" y="1560"/>
                  <a:pt x="697" y="1554"/>
                  <a:pt x="697" y="1546"/>
                </a:cubicBezTo>
                <a:cubicBezTo>
                  <a:pt x="683" y="1540"/>
                  <a:pt x="669" y="1534"/>
                  <a:pt x="654" y="1529"/>
                </a:cubicBezTo>
                <a:cubicBezTo>
                  <a:pt x="590" y="1505"/>
                  <a:pt x="531" y="1472"/>
                  <a:pt x="479" y="1427"/>
                </a:cubicBezTo>
                <a:cubicBezTo>
                  <a:pt x="471" y="1420"/>
                  <a:pt x="462" y="1414"/>
                  <a:pt x="462" y="1401"/>
                </a:cubicBezTo>
                <a:cubicBezTo>
                  <a:pt x="472" y="1405"/>
                  <a:pt x="482" y="1408"/>
                  <a:pt x="493" y="1411"/>
                </a:cubicBezTo>
                <a:cubicBezTo>
                  <a:pt x="493" y="1411"/>
                  <a:pt x="493" y="1411"/>
                  <a:pt x="493" y="1411"/>
                </a:cubicBezTo>
                <a:cubicBezTo>
                  <a:pt x="497" y="1421"/>
                  <a:pt x="505" y="1426"/>
                  <a:pt x="516" y="1426"/>
                </a:cubicBezTo>
                <a:cubicBezTo>
                  <a:pt x="524" y="1431"/>
                  <a:pt x="533" y="1436"/>
                  <a:pt x="541" y="1441"/>
                </a:cubicBezTo>
                <a:cubicBezTo>
                  <a:pt x="541" y="1441"/>
                  <a:pt x="541" y="1441"/>
                  <a:pt x="541" y="1441"/>
                </a:cubicBezTo>
                <a:cubicBezTo>
                  <a:pt x="547" y="1444"/>
                  <a:pt x="553" y="1447"/>
                  <a:pt x="560" y="1450"/>
                </a:cubicBezTo>
                <a:cubicBezTo>
                  <a:pt x="568" y="1455"/>
                  <a:pt x="577" y="1459"/>
                  <a:pt x="586" y="1464"/>
                </a:cubicBezTo>
                <a:cubicBezTo>
                  <a:pt x="597" y="1459"/>
                  <a:pt x="605" y="1457"/>
                  <a:pt x="610" y="1458"/>
                </a:cubicBezTo>
                <a:cubicBezTo>
                  <a:pt x="612" y="1459"/>
                  <a:pt x="613" y="1460"/>
                  <a:pt x="614" y="1461"/>
                </a:cubicBezTo>
                <a:cubicBezTo>
                  <a:pt x="613" y="1460"/>
                  <a:pt x="612" y="1459"/>
                  <a:pt x="610" y="1458"/>
                </a:cubicBezTo>
                <a:cubicBezTo>
                  <a:pt x="605" y="1457"/>
                  <a:pt x="597" y="1459"/>
                  <a:pt x="586" y="1464"/>
                </a:cubicBezTo>
                <a:cubicBezTo>
                  <a:pt x="594" y="1477"/>
                  <a:pt x="609" y="1479"/>
                  <a:pt x="622" y="1484"/>
                </a:cubicBezTo>
                <a:cubicBezTo>
                  <a:pt x="631" y="1488"/>
                  <a:pt x="639" y="1492"/>
                  <a:pt x="648" y="1497"/>
                </a:cubicBezTo>
                <a:cubicBezTo>
                  <a:pt x="648" y="1497"/>
                  <a:pt x="648" y="1497"/>
                  <a:pt x="648" y="1497"/>
                </a:cubicBezTo>
                <a:cubicBezTo>
                  <a:pt x="660" y="1502"/>
                  <a:pt x="672" y="1508"/>
                  <a:pt x="684" y="1513"/>
                </a:cubicBezTo>
                <a:cubicBezTo>
                  <a:pt x="691" y="1516"/>
                  <a:pt x="699" y="1516"/>
                  <a:pt x="703" y="1507"/>
                </a:cubicBezTo>
                <a:cubicBezTo>
                  <a:pt x="723" y="1513"/>
                  <a:pt x="743" y="1520"/>
                  <a:pt x="763" y="1526"/>
                </a:cubicBezTo>
                <a:close/>
                <a:moveTo>
                  <a:pt x="444" y="1398"/>
                </a:moveTo>
                <a:cubicBezTo>
                  <a:pt x="450" y="1396"/>
                  <a:pt x="456" y="1394"/>
                  <a:pt x="463" y="1393"/>
                </a:cubicBezTo>
                <a:cubicBezTo>
                  <a:pt x="463" y="1393"/>
                  <a:pt x="463" y="1393"/>
                  <a:pt x="463" y="1393"/>
                </a:cubicBezTo>
                <a:cubicBezTo>
                  <a:pt x="463" y="1395"/>
                  <a:pt x="463" y="1398"/>
                  <a:pt x="462" y="1401"/>
                </a:cubicBezTo>
                <a:cubicBezTo>
                  <a:pt x="456" y="1400"/>
                  <a:pt x="450" y="1399"/>
                  <a:pt x="444" y="1398"/>
                </a:cubicBezTo>
                <a:close/>
                <a:moveTo>
                  <a:pt x="1971" y="1237"/>
                </a:moveTo>
                <a:cubicBezTo>
                  <a:pt x="1971" y="1237"/>
                  <a:pt x="1971" y="1237"/>
                  <a:pt x="1971" y="1237"/>
                </a:cubicBezTo>
                <a:cubicBezTo>
                  <a:pt x="1973" y="1237"/>
                  <a:pt x="1974" y="1237"/>
                  <a:pt x="1976" y="1237"/>
                </a:cubicBezTo>
                <a:cubicBezTo>
                  <a:pt x="1974" y="1237"/>
                  <a:pt x="1973" y="1237"/>
                  <a:pt x="1971" y="1237"/>
                </a:cubicBezTo>
                <a:close/>
                <a:moveTo>
                  <a:pt x="1895" y="1109"/>
                </a:moveTo>
                <a:cubicBezTo>
                  <a:pt x="1895" y="1108"/>
                  <a:pt x="1895" y="1106"/>
                  <a:pt x="1894" y="1105"/>
                </a:cubicBezTo>
                <a:cubicBezTo>
                  <a:pt x="1895" y="1106"/>
                  <a:pt x="1895" y="1108"/>
                  <a:pt x="1895" y="1109"/>
                </a:cubicBezTo>
                <a:close/>
                <a:moveTo>
                  <a:pt x="1894" y="1104"/>
                </a:moveTo>
                <a:cubicBezTo>
                  <a:pt x="1894" y="1102"/>
                  <a:pt x="1894" y="1101"/>
                  <a:pt x="1893" y="1099"/>
                </a:cubicBezTo>
                <a:cubicBezTo>
                  <a:pt x="1894" y="1101"/>
                  <a:pt x="1894" y="1102"/>
                  <a:pt x="1894" y="1104"/>
                </a:cubicBezTo>
                <a:close/>
                <a:moveTo>
                  <a:pt x="1893" y="1098"/>
                </a:moveTo>
                <a:cubicBezTo>
                  <a:pt x="1893" y="1097"/>
                  <a:pt x="1892" y="1095"/>
                  <a:pt x="1892" y="1094"/>
                </a:cubicBezTo>
                <a:cubicBezTo>
                  <a:pt x="1892" y="1095"/>
                  <a:pt x="1893" y="1097"/>
                  <a:pt x="1893" y="1098"/>
                </a:cubicBezTo>
                <a:close/>
                <a:moveTo>
                  <a:pt x="1891" y="1093"/>
                </a:moveTo>
                <a:cubicBezTo>
                  <a:pt x="1891" y="1092"/>
                  <a:pt x="1890" y="1090"/>
                  <a:pt x="1890" y="1089"/>
                </a:cubicBezTo>
                <a:cubicBezTo>
                  <a:pt x="1890" y="1090"/>
                  <a:pt x="1891" y="1092"/>
                  <a:pt x="1891" y="1093"/>
                </a:cubicBezTo>
                <a:close/>
                <a:moveTo>
                  <a:pt x="1890" y="1088"/>
                </a:moveTo>
                <a:cubicBezTo>
                  <a:pt x="1889" y="1086"/>
                  <a:pt x="1888" y="1085"/>
                  <a:pt x="1888" y="1083"/>
                </a:cubicBezTo>
                <a:cubicBezTo>
                  <a:pt x="1888" y="1085"/>
                  <a:pt x="1889" y="1086"/>
                  <a:pt x="1890" y="1088"/>
                </a:cubicBezTo>
                <a:close/>
                <a:moveTo>
                  <a:pt x="1887" y="1083"/>
                </a:moveTo>
                <a:cubicBezTo>
                  <a:pt x="1887" y="1081"/>
                  <a:pt x="1886" y="1080"/>
                  <a:pt x="1885" y="1078"/>
                </a:cubicBezTo>
                <a:cubicBezTo>
                  <a:pt x="1886" y="1080"/>
                  <a:pt x="1887" y="1081"/>
                  <a:pt x="1887" y="1083"/>
                </a:cubicBezTo>
                <a:close/>
                <a:moveTo>
                  <a:pt x="1895" y="1121"/>
                </a:moveTo>
                <a:cubicBezTo>
                  <a:pt x="1895" y="1119"/>
                  <a:pt x="1895" y="1118"/>
                  <a:pt x="1895" y="1116"/>
                </a:cubicBezTo>
                <a:cubicBezTo>
                  <a:pt x="1895" y="1118"/>
                  <a:pt x="1895" y="1119"/>
                  <a:pt x="1895" y="1121"/>
                </a:cubicBezTo>
                <a:close/>
                <a:moveTo>
                  <a:pt x="1895" y="1115"/>
                </a:moveTo>
                <a:cubicBezTo>
                  <a:pt x="1895" y="1114"/>
                  <a:pt x="1895" y="1112"/>
                  <a:pt x="1895" y="1111"/>
                </a:cubicBezTo>
                <a:cubicBezTo>
                  <a:pt x="1895" y="1112"/>
                  <a:pt x="1895" y="1114"/>
                  <a:pt x="1895" y="1115"/>
                </a:cubicBezTo>
                <a:close/>
                <a:moveTo>
                  <a:pt x="1919" y="1113"/>
                </a:moveTo>
                <a:cubicBezTo>
                  <a:pt x="1916" y="1114"/>
                  <a:pt x="1914" y="1115"/>
                  <a:pt x="1912" y="1116"/>
                </a:cubicBezTo>
                <a:cubicBezTo>
                  <a:pt x="1914" y="1115"/>
                  <a:pt x="1916" y="1114"/>
                  <a:pt x="1919" y="1113"/>
                </a:cubicBezTo>
                <a:close/>
                <a:moveTo>
                  <a:pt x="1895" y="1122"/>
                </a:moveTo>
                <a:cubicBezTo>
                  <a:pt x="1895" y="1122"/>
                  <a:pt x="1895" y="1122"/>
                  <a:pt x="1895" y="1122"/>
                </a:cubicBezTo>
                <a:cubicBezTo>
                  <a:pt x="1893" y="1123"/>
                  <a:pt x="1893" y="1123"/>
                  <a:pt x="1893" y="1123"/>
                </a:cubicBezTo>
                <a:cubicBezTo>
                  <a:pt x="1894" y="1122"/>
                  <a:pt x="1895" y="1122"/>
                  <a:pt x="1895" y="1122"/>
                </a:cubicBezTo>
                <a:close/>
                <a:moveTo>
                  <a:pt x="1939" y="1196"/>
                </a:moveTo>
                <a:cubicBezTo>
                  <a:pt x="1933" y="1195"/>
                  <a:pt x="1928" y="1193"/>
                  <a:pt x="1922" y="1192"/>
                </a:cubicBezTo>
                <a:cubicBezTo>
                  <a:pt x="1912" y="1169"/>
                  <a:pt x="1902" y="1146"/>
                  <a:pt x="1893" y="1123"/>
                </a:cubicBezTo>
                <a:cubicBezTo>
                  <a:pt x="1893" y="1123"/>
                  <a:pt x="1893" y="1123"/>
                  <a:pt x="1893" y="1123"/>
                </a:cubicBezTo>
                <a:cubicBezTo>
                  <a:pt x="1902" y="1146"/>
                  <a:pt x="1912" y="1169"/>
                  <a:pt x="1922" y="1192"/>
                </a:cubicBezTo>
                <a:cubicBezTo>
                  <a:pt x="1928" y="1193"/>
                  <a:pt x="1933" y="1195"/>
                  <a:pt x="1939" y="1196"/>
                </a:cubicBezTo>
                <a:close/>
                <a:moveTo>
                  <a:pt x="1885" y="1078"/>
                </a:moveTo>
                <a:cubicBezTo>
                  <a:pt x="1884" y="1076"/>
                  <a:pt x="1883" y="1075"/>
                  <a:pt x="1883" y="1073"/>
                </a:cubicBezTo>
                <a:cubicBezTo>
                  <a:pt x="1883" y="1075"/>
                  <a:pt x="1884" y="1076"/>
                  <a:pt x="1885" y="1078"/>
                </a:cubicBezTo>
                <a:close/>
                <a:moveTo>
                  <a:pt x="1882" y="1073"/>
                </a:moveTo>
                <a:cubicBezTo>
                  <a:pt x="1882" y="1071"/>
                  <a:pt x="1881" y="1070"/>
                  <a:pt x="1880" y="1068"/>
                </a:cubicBezTo>
                <a:cubicBezTo>
                  <a:pt x="1881" y="1070"/>
                  <a:pt x="1882" y="1071"/>
                  <a:pt x="1882" y="1073"/>
                </a:cubicBezTo>
                <a:close/>
                <a:moveTo>
                  <a:pt x="1880" y="1068"/>
                </a:moveTo>
                <a:cubicBezTo>
                  <a:pt x="1879" y="1067"/>
                  <a:pt x="1878" y="1065"/>
                  <a:pt x="1877" y="1064"/>
                </a:cubicBezTo>
                <a:cubicBezTo>
                  <a:pt x="1878" y="1065"/>
                  <a:pt x="1879" y="1067"/>
                  <a:pt x="1880" y="1068"/>
                </a:cubicBezTo>
                <a:close/>
                <a:moveTo>
                  <a:pt x="1877" y="1063"/>
                </a:moveTo>
                <a:cubicBezTo>
                  <a:pt x="1876" y="1062"/>
                  <a:pt x="1875" y="1060"/>
                  <a:pt x="1874" y="1059"/>
                </a:cubicBezTo>
                <a:cubicBezTo>
                  <a:pt x="1875" y="1060"/>
                  <a:pt x="1876" y="1062"/>
                  <a:pt x="1877" y="1063"/>
                </a:cubicBezTo>
                <a:close/>
                <a:moveTo>
                  <a:pt x="1654" y="785"/>
                </a:moveTo>
                <a:cubicBezTo>
                  <a:pt x="1654" y="785"/>
                  <a:pt x="1654" y="785"/>
                  <a:pt x="1654" y="785"/>
                </a:cubicBezTo>
                <a:cubicBezTo>
                  <a:pt x="1660" y="789"/>
                  <a:pt x="1667" y="787"/>
                  <a:pt x="1674" y="787"/>
                </a:cubicBezTo>
                <a:cubicBezTo>
                  <a:pt x="1667" y="787"/>
                  <a:pt x="1660" y="789"/>
                  <a:pt x="1654" y="785"/>
                </a:cubicBezTo>
                <a:close/>
                <a:moveTo>
                  <a:pt x="1654" y="781"/>
                </a:moveTo>
                <a:cubicBezTo>
                  <a:pt x="1654" y="781"/>
                  <a:pt x="1654" y="781"/>
                  <a:pt x="1654" y="781"/>
                </a:cubicBezTo>
                <a:cubicBezTo>
                  <a:pt x="1647" y="780"/>
                  <a:pt x="1640" y="777"/>
                  <a:pt x="1635" y="773"/>
                </a:cubicBezTo>
                <a:cubicBezTo>
                  <a:pt x="1640" y="777"/>
                  <a:pt x="1647" y="780"/>
                  <a:pt x="1654" y="781"/>
                </a:cubicBezTo>
                <a:close/>
                <a:moveTo>
                  <a:pt x="1630" y="769"/>
                </a:moveTo>
                <a:cubicBezTo>
                  <a:pt x="1630" y="769"/>
                  <a:pt x="1629" y="768"/>
                  <a:pt x="1629" y="768"/>
                </a:cubicBezTo>
                <a:cubicBezTo>
                  <a:pt x="1629" y="768"/>
                  <a:pt x="1630" y="769"/>
                  <a:pt x="1630" y="769"/>
                </a:cubicBezTo>
                <a:close/>
                <a:moveTo>
                  <a:pt x="1630" y="749"/>
                </a:moveTo>
                <a:cubicBezTo>
                  <a:pt x="1641" y="753"/>
                  <a:pt x="1652" y="758"/>
                  <a:pt x="1654" y="768"/>
                </a:cubicBezTo>
                <a:cubicBezTo>
                  <a:pt x="1652" y="758"/>
                  <a:pt x="1641" y="753"/>
                  <a:pt x="1630" y="749"/>
                </a:cubicBezTo>
                <a:cubicBezTo>
                  <a:pt x="1624" y="749"/>
                  <a:pt x="1617" y="749"/>
                  <a:pt x="1610" y="749"/>
                </a:cubicBezTo>
                <a:cubicBezTo>
                  <a:pt x="1541" y="703"/>
                  <a:pt x="1472" y="658"/>
                  <a:pt x="1403" y="612"/>
                </a:cubicBezTo>
                <a:cubicBezTo>
                  <a:pt x="1390" y="604"/>
                  <a:pt x="1374" y="601"/>
                  <a:pt x="1368" y="585"/>
                </a:cubicBezTo>
                <a:cubicBezTo>
                  <a:pt x="1362" y="584"/>
                  <a:pt x="1356" y="583"/>
                  <a:pt x="1350" y="582"/>
                </a:cubicBezTo>
                <a:cubicBezTo>
                  <a:pt x="1350" y="579"/>
                  <a:pt x="1351" y="575"/>
                  <a:pt x="1351" y="572"/>
                </a:cubicBezTo>
                <a:cubicBezTo>
                  <a:pt x="1345" y="565"/>
                  <a:pt x="1340" y="555"/>
                  <a:pt x="1333" y="549"/>
                </a:cubicBezTo>
                <a:cubicBezTo>
                  <a:pt x="1340" y="555"/>
                  <a:pt x="1345" y="565"/>
                  <a:pt x="1351" y="572"/>
                </a:cubicBezTo>
                <a:cubicBezTo>
                  <a:pt x="1358" y="575"/>
                  <a:pt x="1368" y="573"/>
                  <a:pt x="1369" y="584"/>
                </a:cubicBezTo>
                <a:cubicBezTo>
                  <a:pt x="1387" y="580"/>
                  <a:pt x="1401" y="589"/>
                  <a:pt x="1416" y="597"/>
                </a:cubicBezTo>
                <a:cubicBezTo>
                  <a:pt x="1492" y="640"/>
                  <a:pt x="1566" y="688"/>
                  <a:pt x="1630" y="749"/>
                </a:cubicBezTo>
                <a:close/>
                <a:moveTo>
                  <a:pt x="1289" y="523"/>
                </a:moveTo>
                <a:cubicBezTo>
                  <a:pt x="1291" y="524"/>
                  <a:pt x="1292" y="524"/>
                  <a:pt x="1294" y="525"/>
                </a:cubicBezTo>
                <a:cubicBezTo>
                  <a:pt x="1292" y="524"/>
                  <a:pt x="1291" y="524"/>
                  <a:pt x="1289" y="523"/>
                </a:cubicBezTo>
                <a:close/>
                <a:moveTo>
                  <a:pt x="1181" y="510"/>
                </a:moveTo>
                <a:cubicBezTo>
                  <a:pt x="1181" y="510"/>
                  <a:pt x="1181" y="511"/>
                  <a:pt x="1181" y="511"/>
                </a:cubicBezTo>
                <a:cubicBezTo>
                  <a:pt x="1181" y="511"/>
                  <a:pt x="1181" y="510"/>
                  <a:pt x="1181" y="510"/>
                </a:cubicBezTo>
                <a:close/>
                <a:moveTo>
                  <a:pt x="1054" y="481"/>
                </a:moveTo>
                <a:cubicBezTo>
                  <a:pt x="1050" y="481"/>
                  <a:pt x="1047" y="481"/>
                  <a:pt x="1044" y="481"/>
                </a:cubicBezTo>
                <a:cubicBezTo>
                  <a:pt x="1047" y="481"/>
                  <a:pt x="1050" y="481"/>
                  <a:pt x="1054" y="481"/>
                </a:cubicBezTo>
                <a:close/>
                <a:moveTo>
                  <a:pt x="305" y="792"/>
                </a:moveTo>
                <a:cubicBezTo>
                  <a:pt x="333" y="759"/>
                  <a:pt x="364" y="728"/>
                  <a:pt x="394" y="696"/>
                </a:cubicBezTo>
                <a:cubicBezTo>
                  <a:pt x="396" y="692"/>
                  <a:pt x="397" y="687"/>
                  <a:pt x="399" y="683"/>
                </a:cubicBezTo>
                <a:cubicBezTo>
                  <a:pt x="397" y="687"/>
                  <a:pt x="396" y="692"/>
                  <a:pt x="394" y="696"/>
                </a:cubicBezTo>
                <a:cubicBezTo>
                  <a:pt x="401" y="693"/>
                  <a:pt x="408" y="691"/>
                  <a:pt x="414" y="687"/>
                </a:cubicBezTo>
                <a:cubicBezTo>
                  <a:pt x="522" y="604"/>
                  <a:pt x="646" y="562"/>
                  <a:pt x="778" y="539"/>
                </a:cubicBezTo>
                <a:cubicBezTo>
                  <a:pt x="892" y="520"/>
                  <a:pt x="1007" y="519"/>
                  <a:pt x="1122" y="533"/>
                </a:cubicBezTo>
                <a:cubicBezTo>
                  <a:pt x="1135" y="534"/>
                  <a:pt x="1147" y="533"/>
                  <a:pt x="1159" y="533"/>
                </a:cubicBezTo>
                <a:cubicBezTo>
                  <a:pt x="1220" y="542"/>
                  <a:pt x="1275" y="567"/>
                  <a:pt x="1327" y="597"/>
                </a:cubicBezTo>
                <a:cubicBezTo>
                  <a:pt x="1375" y="626"/>
                  <a:pt x="1424" y="653"/>
                  <a:pt x="1472" y="682"/>
                </a:cubicBezTo>
                <a:cubicBezTo>
                  <a:pt x="1588" y="753"/>
                  <a:pt x="1690" y="841"/>
                  <a:pt x="1772" y="949"/>
                </a:cubicBezTo>
                <a:cubicBezTo>
                  <a:pt x="1778" y="957"/>
                  <a:pt x="1785" y="962"/>
                  <a:pt x="1792" y="969"/>
                </a:cubicBezTo>
                <a:cubicBezTo>
                  <a:pt x="1807" y="992"/>
                  <a:pt x="1823" y="1015"/>
                  <a:pt x="1838" y="1038"/>
                </a:cubicBezTo>
                <a:cubicBezTo>
                  <a:pt x="1853" y="1066"/>
                  <a:pt x="1868" y="1095"/>
                  <a:pt x="1882" y="1123"/>
                </a:cubicBezTo>
                <a:cubicBezTo>
                  <a:pt x="1886" y="1154"/>
                  <a:pt x="1894" y="1183"/>
                  <a:pt x="1919" y="1205"/>
                </a:cubicBezTo>
                <a:cubicBezTo>
                  <a:pt x="1920" y="1207"/>
                  <a:pt x="1921" y="1209"/>
                  <a:pt x="1922" y="1211"/>
                </a:cubicBezTo>
                <a:cubicBezTo>
                  <a:pt x="1933" y="1213"/>
                  <a:pt x="1944" y="1215"/>
                  <a:pt x="1956" y="1216"/>
                </a:cubicBezTo>
                <a:cubicBezTo>
                  <a:pt x="1956" y="1224"/>
                  <a:pt x="1958" y="1230"/>
                  <a:pt x="1962" y="1234"/>
                </a:cubicBezTo>
                <a:cubicBezTo>
                  <a:pt x="1958" y="1230"/>
                  <a:pt x="1956" y="1224"/>
                  <a:pt x="1956" y="1216"/>
                </a:cubicBezTo>
                <a:cubicBezTo>
                  <a:pt x="1944" y="1215"/>
                  <a:pt x="1933" y="1213"/>
                  <a:pt x="1922" y="1211"/>
                </a:cubicBezTo>
                <a:cubicBezTo>
                  <a:pt x="1926" y="1223"/>
                  <a:pt x="1934" y="1235"/>
                  <a:pt x="1935" y="1248"/>
                </a:cubicBezTo>
                <a:cubicBezTo>
                  <a:pt x="1936" y="1265"/>
                  <a:pt x="1935" y="1283"/>
                  <a:pt x="1929" y="1298"/>
                </a:cubicBezTo>
                <a:cubicBezTo>
                  <a:pt x="1916" y="1328"/>
                  <a:pt x="1913" y="1360"/>
                  <a:pt x="1910" y="1392"/>
                </a:cubicBezTo>
                <a:cubicBezTo>
                  <a:pt x="1910" y="1392"/>
                  <a:pt x="1910" y="1392"/>
                  <a:pt x="1910" y="1392"/>
                </a:cubicBezTo>
                <a:cubicBezTo>
                  <a:pt x="1885" y="1424"/>
                  <a:pt x="1852" y="1448"/>
                  <a:pt x="1816" y="1467"/>
                </a:cubicBezTo>
                <a:cubicBezTo>
                  <a:pt x="1686" y="1537"/>
                  <a:pt x="1548" y="1574"/>
                  <a:pt x="1401" y="1579"/>
                </a:cubicBezTo>
                <a:cubicBezTo>
                  <a:pt x="1272" y="1584"/>
                  <a:pt x="1146" y="1564"/>
                  <a:pt x="1022" y="1536"/>
                </a:cubicBezTo>
                <a:cubicBezTo>
                  <a:pt x="910" y="1511"/>
                  <a:pt x="802" y="1476"/>
                  <a:pt x="698" y="1430"/>
                </a:cubicBezTo>
                <a:cubicBezTo>
                  <a:pt x="620" y="1396"/>
                  <a:pt x="545" y="1354"/>
                  <a:pt x="478" y="1300"/>
                </a:cubicBezTo>
                <a:cubicBezTo>
                  <a:pt x="366" y="1207"/>
                  <a:pt x="292" y="1091"/>
                  <a:pt x="270" y="946"/>
                </a:cubicBezTo>
                <a:cubicBezTo>
                  <a:pt x="261" y="891"/>
                  <a:pt x="267" y="837"/>
                  <a:pt x="305" y="792"/>
                </a:cubicBezTo>
                <a:close/>
                <a:moveTo>
                  <a:pt x="68" y="823"/>
                </a:moveTo>
                <a:cubicBezTo>
                  <a:pt x="69" y="823"/>
                  <a:pt x="69" y="823"/>
                  <a:pt x="70" y="823"/>
                </a:cubicBezTo>
                <a:cubicBezTo>
                  <a:pt x="69" y="823"/>
                  <a:pt x="69" y="823"/>
                  <a:pt x="68" y="823"/>
                </a:cubicBezTo>
                <a:close/>
                <a:moveTo>
                  <a:pt x="46" y="986"/>
                </a:moveTo>
                <a:cubicBezTo>
                  <a:pt x="44" y="1015"/>
                  <a:pt x="45" y="1044"/>
                  <a:pt x="44" y="1073"/>
                </a:cubicBezTo>
                <a:cubicBezTo>
                  <a:pt x="58" y="1081"/>
                  <a:pt x="61" y="1083"/>
                  <a:pt x="53" y="1089"/>
                </a:cubicBezTo>
                <a:cubicBezTo>
                  <a:pt x="52" y="1089"/>
                  <a:pt x="51" y="1090"/>
                  <a:pt x="49" y="1092"/>
                </a:cubicBezTo>
                <a:cubicBezTo>
                  <a:pt x="51" y="1090"/>
                  <a:pt x="52" y="1089"/>
                  <a:pt x="53" y="1089"/>
                </a:cubicBezTo>
                <a:cubicBezTo>
                  <a:pt x="61" y="1083"/>
                  <a:pt x="58" y="1081"/>
                  <a:pt x="44" y="1073"/>
                </a:cubicBezTo>
                <a:cubicBezTo>
                  <a:pt x="45" y="1044"/>
                  <a:pt x="44" y="1015"/>
                  <a:pt x="46" y="986"/>
                </a:cubicBezTo>
                <a:close/>
                <a:moveTo>
                  <a:pt x="726" y="1836"/>
                </a:moveTo>
                <a:cubicBezTo>
                  <a:pt x="719" y="1833"/>
                  <a:pt x="712" y="1832"/>
                  <a:pt x="706" y="1828"/>
                </a:cubicBezTo>
                <a:cubicBezTo>
                  <a:pt x="703" y="1826"/>
                  <a:pt x="702" y="1821"/>
                  <a:pt x="701" y="1818"/>
                </a:cubicBezTo>
                <a:cubicBezTo>
                  <a:pt x="683" y="1826"/>
                  <a:pt x="667" y="1817"/>
                  <a:pt x="652" y="1812"/>
                </a:cubicBezTo>
                <a:cubicBezTo>
                  <a:pt x="591" y="1791"/>
                  <a:pt x="532" y="1765"/>
                  <a:pt x="476" y="1732"/>
                </a:cubicBezTo>
                <a:cubicBezTo>
                  <a:pt x="476" y="1732"/>
                  <a:pt x="476" y="1732"/>
                  <a:pt x="476" y="1732"/>
                </a:cubicBezTo>
                <a:cubicBezTo>
                  <a:pt x="481" y="1729"/>
                  <a:pt x="486" y="1725"/>
                  <a:pt x="491" y="1722"/>
                </a:cubicBezTo>
                <a:cubicBezTo>
                  <a:pt x="558" y="1750"/>
                  <a:pt x="626" y="1779"/>
                  <a:pt x="693" y="1808"/>
                </a:cubicBezTo>
                <a:cubicBezTo>
                  <a:pt x="696" y="1809"/>
                  <a:pt x="698" y="1814"/>
                  <a:pt x="701" y="1817"/>
                </a:cubicBezTo>
                <a:cubicBezTo>
                  <a:pt x="710" y="1819"/>
                  <a:pt x="719" y="1820"/>
                  <a:pt x="728" y="1822"/>
                </a:cubicBezTo>
                <a:cubicBezTo>
                  <a:pt x="728" y="1826"/>
                  <a:pt x="727" y="1831"/>
                  <a:pt x="726" y="1836"/>
                </a:cubicBezTo>
                <a:cubicBezTo>
                  <a:pt x="732" y="1840"/>
                  <a:pt x="737" y="1845"/>
                  <a:pt x="742" y="1849"/>
                </a:cubicBezTo>
                <a:cubicBezTo>
                  <a:pt x="737" y="1845"/>
                  <a:pt x="732" y="1840"/>
                  <a:pt x="726" y="1836"/>
                </a:cubicBezTo>
                <a:close/>
              </a:path>
            </a:pathLst>
          </a:custGeom>
          <a:solidFill>
            <a:srgbClr val="002FA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latin typeface="思源宋体 CN Heavy" panose="02020900000000000000" pitchFamily="18" charset="-122"/>
            </a:endParaRPr>
          </a:p>
        </p:txBody>
      </p:sp>
      <p:sp>
        <p:nvSpPr>
          <p:cNvPr id="2" name="TextBox 27">
            <a:extLst>
              <a:ext uri="{FF2B5EF4-FFF2-40B4-BE49-F238E27FC236}">
                <a16:creationId xmlns:a16="http://schemas.microsoft.com/office/drawing/2014/main" id="{9A648E6F-B9CE-47F3-C552-828AACC1A1DB}"/>
              </a:ext>
            </a:extLst>
          </p:cNvPr>
          <p:cNvSpPr txBox="1"/>
          <p:nvPr/>
        </p:nvSpPr>
        <p:spPr>
          <a:xfrm>
            <a:off x="6096000" y="-178933"/>
            <a:ext cx="1595309" cy="1107996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l" defTabSz="914400"/>
            <a:r>
              <a:rPr lang="en-US" sz="6600" b="1" dirty="0">
                <a:solidFill>
                  <a:srgbClr val="002FA7"/>
                </a:solidFill>
                <a:latin typeface="Freestyle Script" panose="030804020302050B0404" pitchFamily="66" charset="0"/>
                <a:sym typeface="+mn-ea"/>
              </a:rPr>
              <a:t>part 2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A6373C2B-1F85-693B-C98B-E244259F771C}"/>
              </a:ext>
            </a:extLst>
          </p:cNvPr>
          <p:cNvSpPr txBox="1"/>
          <p:nvPr/>
        </p:nvSpPr>
        <p:spPr>
          <a:xfrm>
            <a:off x="2135973" y="5698914"/>
            <a:ext cx="23838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>
                <a:solidFill>
                  <a:schemeClr val="accent1">
                    <a:lumMod val="75000"/>
                  </a:schemeClr>
                </a:solidFill>
              </a:rPr>
              <a:t>Data from us</a:t>
            </a:r>
            <a:endParaRPr lang="zh-CN" altLang="en-US" sz="1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939AF85-AEA6-B08A-6BBF-8FE07ABCF379}"/>
              </a:ext>
            </a:extLst>
          </p:cNvPr>
          <p:cNvSpPr txBox="1"/>
          <p:nvPr/>
        </p:nvSpPr>
        <p:spPr>
          <a:xfrm>
            <a:off x="1141333" y="297983"/>
            <a:ext cx="378690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zh-CN" sz="4400" b="1" dirty="0">
                <a:solidFill>
                  <a:srgbClr val="002FA7"/>
                </a:solidFill>
                <a:latin typeface="Freestyle Script" panose="030804020302050B0404" pitchFamily="66" charset="0"/>
                <a:ea typeface="思源宋体 CN Heavy" panose="02020900000000000000" pitchFamily="18" charset="-122"/>
              </a:rPr>
              <a:t>For </a:t>
            </a:r>
            <a:r>
              <a:rPr lang="en-US" altLang="zh-CN" sz="4400" b="1" dirty="0" err="1">
                <a:solidFill>
                  <a:srgbClr val="002FA7"/>
                </a:solidFill>
                <a:latin typeface="Freestyle Script" panose="030804020302050B0404" pitchFamily="66" charset="0"/>
                <a:ea typeface="思源宋体 CN Heavy" panose="02020900000000000000" pitchFamily="18" charset="-122"/>
              </a:rPr>
              <a:t>Ksi</a:t>
            </a:r>
            <a:r>
              <a:rPr lang="en-US" altLang="zh-CN" sz="4400" b="1" dirty="0">
                <a:solidFill>
                  <a:srgbClr val="002FA7"/>
                </a:solidFill>
                <a:latin typeface="Freestyle Script" panose="030804020302050B0404" pitchFamily="66" charset="0"/>
                <a:ea typeface="思源宋体 CN Heavy" panose="02020900000000000000" pitchFamily="18" charset="-122"/>
              </a:rPr>
              <a:t> Per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604774C-4EC6-4E2A-074F-A1D012F53C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3328" y="2680775"/>
            <a:ext cx="5683778" cy="3018282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008F67AA-0109-FC1B-3142-B939C35E01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14896" y="2679887"/>
            <a:ext cx="5426079" cy="2881435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20C68C53-20B8-2AB2-E7B0-581D12E21A6A}"/>
              </a:ext>
            </a:extLst>
          </p:cNvPr>
          <p:cNvSpPr/>
          <p:nvPr/>
        </p:nvSpPr>
        <p:spPr bwMode="auto">
          <a:xfrm>
            <a:off x="7824072" y="2280254"/>
            <a:ext cx="2629246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dist"/>
            <a:r>
              <a:rPr lang="en-US" altLang="zh-CN" sz="1600" dirty="0">
                <a:solidFill>
                  <a:srgbClr val="002FA7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cs typeface="汉仪雅酷黑" panose="020B0404020202020204" charset="-122"/>
              </a:rPr>
              <a:t>Spectrum (650-670nm)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AEC8AD9E-96FD-129D-1C03-FB81E90315F3}"/>
              </a:ext>
            </a:extLst>
          </p:cNvPr>
          <p:cNvSpPr txBox="1"/>
          <p:nvPr/>
        </p:nvSpPr>
        <p:spPr>
          <a:xfrm>
            <a:off x="7583916" y="5483471"/>
            <a:ext cx="31095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>
                <a:solidFill>
                  <a:schemeClr val="accent1">
                    <a:lumMod val="75000"/>
                  </a:schemeClr>
                </a:solidFill>
              </a:rPr>
              <a:t>Data from us with previous observation from </a:t>
            </a:r>
            <a:r>
              <a:rPr lang="en-US" altLang="zh-CN" sz="1400" b="1" dirty="0" err="1">
                <a:solidFill>
                  <a:schemeClr val="accent1">
                    <a:lumMod val="75000"/>
                  </a:schemeClr>
                </a:solidFill>
              </a:rPr>
              <a:t>BeSS</a:t>
            </a:r>
            <a:r>
              <a:rPr lang="en-US" altLang="zh-CN" sz="1400" b="1" dirty="0">
                <a:solidFill>
                  <a:schemeClr val="accent1">
                    <a:lumMod val="75000"/>
                  </a:schemeClr>
                </a:solidFill>
              </a:rPr>
              <a:t> Database</a:t>
            </a:r>
            <a:endParaRPr lang="zh-CN" altLang="en-US" sz="1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D56FE2B2-6E9F-1B76-4656-55D956E0A541}"/>
              </a:ext>
            </a:extLst>
          </p:cNvPr>
          <p:cNvSpPr txBox="1"/>
          <p:nvPr/>
        </p:nvSpPr>
        <p:spPr>
          <a:xfrm>
            <a:off x="433640" y="1638941"/>
            <a:ext cx="71502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 err="1">
                <a:solidFill>
                  <a:srgbClr val="002FA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Ksi</a:t>
            </a:r>
            <a:r>
              <a:rPr lang="en-US" altLang="zh-CN" b="0" i="0" dirty="0">
                <a:solidFill>
                  <a:srgbClr val="002FA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Per exhibits a </a:t>
            </a:r>
            <a:r>
              <a:rPr lang="en-US" altLang="zh-CN" b="1" i="0" dirty="0">
                <a:solidFill>
                  <a:srgbClr val="C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Balmer absorption line</a:t>
            </a:r>
            <a:endParaRPr lang="zh-CN" altLang="en-US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220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547</TotalTime>
  <Words>934</Words>
  <Application>Microsoft Office PowerPoint</Application>
  <PresentationFormat>宽屏</PresentationFormat>
  <Paragraphs>130</Paragraphs>
  <Slides>13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3" baseType="lpstr">
      <vt:lpstr>Microsoft YaHei</vt:lpstr>
      <vt:lpstr>Times New Roman</vt:lpstr>
      <vt:lpstr>Freestyle Script</vt:lpstr>
      <vt:lpstr>思源宋体 CN Heavy</vt:lpstr>
      <vt:lpstr>等线 Light</vt:lpstr>
      <vt:lpstr>Tahoma</vt:lpstr>
      <vt:lpstr>Constantia</vt:lpstr>
      <vt:lpstr>Arial</vt:lpstr>
      <vt:lpstr>等线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逸轩 邵</cp:lastModifiedBy>
  <cp:revision>6</cp:revision>
  <dcterms:created xsi:type="dcterms:W3CDTF">2022-03-24T02:39:09Z</dcterms:created>
  <dcterms:modified xsi:type="dcterms:W3CDTF">2023-12-07T16:46:10Z</dcterms:modified>
</cp:coreProperties>
</file>

<file path=docProps/thumbnail.jpeg>
</file>